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4" r:id="rId1"/>
  </p:sldMasterIdLst>
  <p:notesMasterIdLst>
    <p:notesMasterId r:id="rId51"/>
  </p:notesMasterIdLst>
  <p:sldIdLst>
    <p:sldId id="256" r:id="rId2"/>
    <p:sldId id="260" r:id="rId3"/>
    <p:sldId id="261" r:id="rId4"/>
    <p:sldId id="492" r:id="rId5"/>
    <p:sldId id="536" r:id="rId6"/>
    <p:sldId id="584" r:id="rId7"/>
    <p:sldId id="585" r:id="rId8"/>
    <p:sldId id="587" r:id="rId9"/>
    <p:sldId id="589" r:id="rId10"/>
    <p:sldId id="590" r:id="rId11"/>
    <p:sldId id="586" r:id="rId12"/>
    <p:sldId id="591" r:id="rId13"/>
    <p:sldId id="592" r:id="rId14"/>
    <p:sldId id="613" r:id="rId15"/>
    <p:sldId id="588" r:id="rId16"/>
    <p:sldId id="593" r:id="rId17"/>
    <p:sldId id="583" r:id="rId18"/>
    <p:sldId id="594" r:id="rId19"/>
    <p:sldId id="596" r:id="rId20"/>
    <p:sldId id="595" r:id="rId21"/>
    <p:sldId id="597" r:id="rId22"/>
    <p:sldId id="598" r:id="rId23"/>
    <p:sldId id="620" r:id="rId24"/>
    <p:sldId id="599" r:id="rId25"/>
    <p:sldId id="612" r:id="rId26"/>
    <p:sldId id="600" r:id="rId27"/>
    <p:sldId id="611" r:id="rId28"/>
    <p:sldId id="618" r:id="rId29"/>
    <p:sldId id="619" r:id="rId30"/>
    <p:sldId id="550" r:id="rId31"/>
    <p:sldId id="394" r:id="rId32"/>
    <p:sldId id="395" r:id="rId33"/>
    <p:sldId id="601" r:id="rId34"/>
    <p:sldId id="602" r:id="rId35"/>
    <p:sldId id="603" r:id="rId36"/>
    <p:sldId id="604" r:id="rId37"/>
    <p:sldId id="621" r:id="rId38"/>
    <p:sldId id="622" r:id="rId39"/>
    <p:sldId id="605" r:id="rId40"/>
    <p:sldId id="606" r:id="rId41"/>
    <p:sldId id="608" r:id="rId42"/>
    <p:sldId id="607" r:id="rId43"/>
    <p:sldId id="609" r:id="rId44"/>
    <p:sldId id="614" r:id="rId45"/>
    <p:sldId id="610" r:id="rId46"/>
    <p:sldId id="615" r:id="rId47"/>
    <p:sldId id="617" r:id="rId48"/>
    <p:sldId id="616" r:id="rId49"/>
    <p:sldId id="258" r:id="rId5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2" d="100"/>
          <a:sy n="82" d="100"/>
        </p:scale>
        <p:origin x="-1474" y="-91"/>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EE37F4-DF96-4FF0-88A8-8DC56D2A9AAA}" type="datetimeFigureOut">
              <a:rPr lang="zh-CN" altLang="en-US" smtClean="0"/>
              <a:pPr/>
              <a:t>2023/4/17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7D041E-8971-442F-8686-0883F2365007}"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57D041E-8971-442F-8686-0883F2365007}" type="slidenum">
              <a:rPr lang="zh-CN" altLang="en-US" smtClean="0"/>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57D041E-8971-442F-8686-0883F2365007}" type="slidenum">
              <a:rPr lang="zh-CN" altLang="en-US" smtClean="0"/>
              <a:pPr/>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57D041E-8971-442F-8686-0883F2365007}" type="slidenum">
              <a:rPr lang="zh-CN" altLang="en-US" smtClean="0"/>
              <a:pPr/>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57D041E-8971-442F-8686-0883F2365007}" type="slidenum">
              <a:rPr lang="zh-CN" altLang="en-US" smtClean="0"/>
              <a:pPr/>
              <a:t>26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3" name="矩形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矩形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矩形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矩形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矩形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圆角矩形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圆角矩形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矩形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矩形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a:xfrm>
            <a:off x="6705600" y="4206240"/>
            <a:ext cx="960120" cy="457200"/>
          </a:xfrm>
        </p:spPr>
        <p:txBody>
          <a:bodyPr/>
          <a:lstStyle/>
          <a:p>
            <a:fld id="{7418689F-0F81-4EED-98A2-1C6DA034B3A4}" type="datetimeFigureOut">
              <a:rPr lang="zh-CN" altLang="en-US" smtClean="0"/>
              <a:pPr/>
              <a:t>2023/4/17</a:t>
            </a:fld>
            <a:endParaRPr lang="zh-CN" altLang="en-US"/>
          </a:p>
        </p:txBody>
      </p:sp>
      <p:sp>
        <p:nvSpPr>
          <p:cNvPr id="17" name="页脚占位符 16"/>
          <p:cNvSpPr>
            <a:spLocks noGrp="1"/>
          </p:cNvSpPr>
          <p:nvPr>
            <p:ph type="ftr" sz="quarter" idx="11"/>
          </p:nvPr>
        </p:nvSpPr>
        <p:spPr>
          <a:xfrm>
            <a:off x="5410200" y="4205288"/>
            <a:ext cx="1295400" cy="457200"/>
          </a:xfrm>
        </p:spPr>
        <p:txBody>
          <a:bodyPr/>
          <a:lstStyle/>
          <a:p>
            <a:endParaRPr lang="zh-CN" altLang="en-US"/>
          </a:p>
        </p:txBody>
      </p:sp>
      <p:sp>
        <p:nvSpPr>
          <p:cNvPr id="29" name="灯片编号占位符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98AE78D4-9ECC-406F-BDAF-0A29B64F6548}"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7418689F-0F81-4EED-98A2-1C6DA034B3A4}" type="datetimeFigureOut">
              <a:rPr lang="zh-CN" altLang="en-US" smtClean="0"/>
              <a:pPr/>
              <a:t>2023/4/17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1143000"/>
            <a:ext cx="1905000" cy="5486400"/>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143000"/>
            <a:ext cx="6248400" cy="5486400"/>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7418689F-0F81-4EED-98A2-1C6DA034B3A4}" type="datetimeFigureOut">
              <a:rPr lang="zh-CN" altLang="en-US" smtClean="0"/>
              <a:pPr/>
              <a:t>2023/4/17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7418689F-0F81-4EED-98A2-1C6DA034B3A4}" type="datetimeFigureOut">
              <a:rPr lang="zh-CN" altLang="en-US" smtClean="0"/>
              <a:pPr/>
              <a:t>2023/4/17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7418689F-0F81-4EED-98A2-1C6DA034B3A4}" type="datetimeFigureOut">
              <a:rPr lang="zh-CN" altLang="en-US" smtClean="0"/>
              <a:pPr/>
              <a:t>2023/4/17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7418689F-0F81-4EED-98A2-1C6DA034B3A4}" type="datetimeFigureOut">
              <a:rPr lang="zh-CN" altLang="en-US" smtClean="0"/>
              <a:pPr/>
              <a:t>2023/4/17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81000" y="1143000"/>
            <a:ext cx="8382000" cy="1069848"/>
          </a:xfrm>
        </p:spPr>
        <p:txBody>
          <a:bodyPr anchor="ctr"/>
          <a:lstStyle>
            <a:lvl1pPr>
              <a:defRPr sz="4000" b="0" i="0" cap="none" baseline="0"/>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6" name="日期占位符 25"/>
          <p:cNvSpPr>
            <a:spLocks noGrp="1"/>
          </p:cNvSpPr>
          <p:nvPr>
            <p:ph type="dt" sz="half" idx="10"/>
          </p:nvPr>
        </p:nvSpPr>
        <p:spPr/>
        <p:txBody>
          <a:bodyPr rtlCol="0"/>
          <a:lstStyle/>
          <a:p>
            <a:fld id="{7418689F-0F81-4EED-98A2-1C6DA034B3A4}" type="datetimeFigureOut">
              <a:rPr lang="zh-CN" altLang="en-US" smtClean="0"/>
              <a:pPr/>
              <a:t>2023/4/17</a:t>
            </a:fld>
            <a:endParaRPr lang="zh-CN" altLang="en-US"/>
          </a:p>
        </p:txBody>
      </p:sp>
      <p:sp>
        <p:nvSpPr>
          <p:cNvPr id="27" name="灯片编号占位符 26"/>
          <p:cNvSpPr>
            <a:spLocks noGrp="1"/>
          </p:cNvSpPr>
          <p:nvPr>
            <p:ph type="sldNum" sz="quarter" idx="11"/>
          </p:nvPr>
        </p:nvSpPr>
        <p:spPr/>
        <p:txBody>
          <a:bodyPr rtlCol="0"/>
          <a:lstStyle/>
          <a:p>
            <a:fld id="{98AE78D4-9ECC-406F-BDAF-0A29B64F6548}" type="slidenum">
              <a:rPr lang="zh-CN" altLang="en-US" smtClean="0"/>
              <a:pPr/>
              <a:t>‹#›</a:t>
            </a:fld>
            <a:endParaRPr lang="zh-CN" altLang="en-US"/>
          </a:p>
        </p:txBody>
      </p:sp>
      <p:sp>
        <p:nvSpPr>
          <p:cNvPr id="28" name="页脚占位符 27"/>
          <p:cNvSpPr>
            <a:spLocks noGrp="1"/>
          </p:cNvSpPr>
          <p:nvPr>
            <p:ph type="ftr" sz="quarter" idx="12"/>
          </p:nvPr>
        </p:nvSpPr>
        <p:spPr/>
        <p:txBody>
          <a:bodyPr rtlCol="0"/>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a:xfrm>
            <a:off x="6583680" y="612648"/>
            <a:ext cx="957264" cy="457200"/>
          </a:xfrm>
        </p:spPr>
        <p:txBody>
          <a:bodyPr/>
          <a:lstStyle/>
          <a:p>
            <a:fld id="{7418689F-0F81-4EED-98A2-1C6DA034B3A4}" type="datetimeFigureOut">
              <a:rPr lang="zh-CN" altLang="en-US" smtClean="0"/>
              <a:pPr/>
              <a:t>2023/4/17</a:t>
            </a:fld>
            <a:endParaRPr lang="zh-CN" altLang="en-US"/>
          </a:p>
        </p:txBody>
      </p:sp>
      <p:sp>
        <p:nvSpPr>
          <p:cNvPr id="4" name="页脚占位符 3"/>
          <p:cNvSpPr>
            <a:spLocks noGrp="1"/>
          </p:cNvSpPr>
          <p:nvPr>
            <p:ph type="ftr" sz="quarter" idx="11"/>
          </p:nvPr>
        </p:nvSpPr>
        <p:spPr>
          <a:xfrm>
            <a:off x="5257800" y="612648"/>
            <a:ext cx="1325880" cy="457200"/>
          </a:xfrm>
        </p:spPr>
        <p:txBody>
          <a:bodyPr/>
          <a:lstStyle/>
          <a:p>
            <a:endParaRPr lang="zh-CN" altLang="en-US"/>
          </a:p>
        </p:txBody>
      </p:sp>
      <p:sp>
        <p:nvSpPr>
          <p:cNvPr id="5" name="灯片编号占位符 4"/>
          <p:cNvSpPr>
            <a:spLocks noGrp="1"/>
          </p:cNvSpPr>
          <p:nvPr>
            <p:ph type="sldNum" sz="quarter" idx="12"/>
          </p:nvPr>
        </p:nvSpPr>
        <p:spPr>
          <a:xfrm>
            <a:off x="8174736" y="2272"/>
            <a:ext cx="762000" cy="365760"/>
          </a:xfrm>
        </p:spPr>
        <p:txBody>
          <a:bodyPr/>
          <a:lstStyle/>
          <a:p>
            <a:fld id="{98AE78D4-9ECC-406F-BDAF-0A29B64F6548}"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418689F-0F81-4EED-98A2-1C6DA034B3A4}" type="datetimeFigureOut">
              <a:rPr lang="zh-CN" altLang="en-US" smtClean="0"/>
              <a:pPr/>
              <a:t>2023/4/17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353496" y="1101970"/>
            <a:ext cx="3383280" cy="877824"/>
          </a:xfrm>
        </p:spPr>
        <p:txBody>
          <a:bodyPr anchor="b"/>
          <a:lstStyle>
            <a:lvl1pPr algn="l">
              <a:buNone/>
              <a:defRPr sz="1800" b="1"/>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7418689F-0F81-4EED-98A2-1C6DA034B3A4}" type="datetimeFigureOut">
              <a:rPr lang="zh-CN" altLang="en-US" smtClean="0"/>
              <a:pPr/>
              <a:t>2023/4/17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zh-CN" altLang="en-US" smtClean="0"/>
              <a:t>单击图标添加图片</a:t>
            </a:r>
            <a:endParaRPr kumimoji="0" lang="en-US" dirty="0"/>
          </a:p>
        </p:txBody>
      </p:sp>
      <p:sp>
        <p:nvSpPr>
          <p:cNvPr id="4" name="文本占位符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7418689F-0F81-4EED-98A2-1C6DA034B3A4}" type="datetimeFigureOut">
              <a:rPr lang="zh-CN" altLang="en-US" smtClean="0"/>
              <a:pPr/>
              <a:t>2023/4/17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AE78D4-9ECC-406F-BDAF-0A29B64F6548}"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矩形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矩形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矩形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矩形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矩形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圆角矩形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圆角矩形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矩形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矩形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矩形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矩形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矩形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矩形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标题占位符 21"/>
          <p:cNvSpPr>
            <a:spLocks noGrp="1"/>
          </p:cNvSpPr>
          <p:nvPr>
            <p:ph type="title"/>
          </p:nvPr>
        </p:nvSpPr>
        <p:spPr>
          <a:xfrm>
            <a:off x="457200" y="1143000"/>
            <a:ext cx="8229600" cy="10668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7418689F-0F81-4EED-98A2-1C6DA034B3A4}" type="datetimeFigureOut">
              <a:rPr lang="zh-CN" altLang="en-US" smtClean="0"/>
              <a:pPr/>
              <a:t>2023/4/17</a:t>
            </a:fld>
            <a:endParaRPr lang="zh-CN" altLang="en-US"/>
          </a:p>
        </p:txBody>
      </p:sp>
      <p:sp>
        <p:nvSpPr>
          <p:cNvPr id="3" name="页脚占位符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zh-CN" altLang="en-US"/>
          </a:p>
        </p:txBody>
      </p:sp>
      <p:sp>
        <p:nvSpPr>
          <p:cNvPr id="23" name="灯片编号占位符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98AE78D4-9ECC-406F-BDAF-0A29B64F6548}"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mtClean="0"/>
              <a:t>专业外语</a:t>
            </a:r>
            <a:endParaRPr lang="zh-CN" altLang="en-US"/>
          </a:p>
        </p:txBody>
      </p:sp>
      <p:sp>
        <p:nvSpPr>
          <p:cNvPr id="3" name="副标题 2"/>
          <p:cNvSpPr>
            <a:spLocks noGrp="1"/>
          </p:cNvSpPr>
          <p:nvPr>
            <p:ph type="subTitle" idx="1"/>
          </p:nvPr>
        </p:nvSpPr>
        <p:spPr/>
        <p:txBody>
          <a:bodyPr>
            <a:normAutofit/>
          </a:bodyPr>
          <a:lstStyle/>
          <a:p>
            <a:r>
              <a:rPr lang="zh-CN" altLang="en-US" smtClean="0"/>
              <a:t>软件工程  物联网</a:t>
            </a:r>
            <a:endParaRPr lang="en-US" altLang="zh-CN" smtClean="0"/>
          </a:p>
          <a:p>
            <a:r>
              <a:rPr lang="en-US" altLang="zh-CN" smtClean="0"/>
              <a:t>2023-7-1</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g1"/>
          <p:cNvPicPr>
            <a:picLocks noChangeAspect="1" noChangeArrowheads="1"/>
          </p:cNvPicPr>
          <p:nvPr/>
        </p:nvPicPr>
        <p:blipFill>
          <a:blip r:embed="rId2" cstate="print"/>
          <a:srcRect/>
          <a:stretch>
            <a:fillRect/>
          </a:stretch>
        </p:blipFill>
        <p:spPr bwMode="auto">
          <a:xfrm>
            <a:off x="150919" y="214290"/>
            <a:ext cx="8421609" cy="5376088"/>
          </a:xfrm>
          <a:prstGeom prst="rect">
            <a:avLst/>
          </a:prstGeom>
          <a:noFill/>
          <a:ln w="9525">
            <a:noFill/>
            <a:miter lim="800000"/>
            <a:headEnd/>
            <a:tailEnd/>
          </a:ln>
        </p:spPr>
      </p:pic>
      <p:sp>
        <p:nvSpPr>
          <p:cNvPr id="3" name="TextBox 2"/>
          <p:cNvSpPr txBox="1"/>
          <p:nvPr/>
        </p:nvSpPr>
        <p:spPr>
          <a:xfrm>
            <a:off x="928662" y="5783065"/>
            <a:ext cx="7515199" cy="646331"/>
          </a:xfrm>
          <a:prstGeom prst="rect">
            <a:avLst/>
          </a:prstGeom>
          <a:noFill/>
        </p:spPr>
        <p:txBody>
          <a:bodyPr wrap="none" rtlCol="0">
            <a:spAutoFit/>
          </a:bodyPr>
          <a:lstStyle/>
          <a:p>
            <a:r>
              <a:rPr lang="en-US" altLang="zh-CN" smtClean="0"/>
              <a:t>Figure 7-1  Fields, records, files, and databases. Fields, records, and files</a:t>
            </a:r>
            <a:br>
              <a:rPr lang="en-US" altLang="zh-CN" smtClean="0"/>
            </a:br>
            <a:r>
              <a:rPr lang="en-US" altLang="zh-CN" smtClean="0"/>
              <a:t>      (tables) organize the data that are to be part of a database</a:t>
            </a:r>
            <a:endParaRPr lang="zh-CN"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5786" y="1500174"/>
            <a:ext cx="7901014" cy="5072098"/>
          </a:xfrm>
        </p:spPr>
        <p:txBody>
          <a:bodyPr>
            <a:noAutofit/>
          </a:bodyPr>
          <a:lstStyle/>
          <a:p>
            <a:pPr>
              <a:lnSpc>
                <a:spcPct val="150000"/>
              </a:lnSpc>
            </a:pPr>
            <a:r>
              <a:rPr lang="en-US" altLang="zh-CN" sz="2400" smtClean="0"/>
              <a:t>A file—frequently called a table in PC databases—is a collection of related records (such as all student address data, all student grade data, or all student schedule data). </a:t>
            </a:r>
          </a:p>
          <a:p>
            <a:pPr>
              <a:lnSpc>
                <a:spcPct val="150000"/>
              </a:lnSpc>
            </a:pPr>
            <a:r>
              <a:rPr lang="en-US" altLang="zh-CN" sz="2400" smtClean="0"/>
              <a:t>The resulting set of related files or tables (such as all student data) comprises the database.</a:t>
            </a:r>
            <a:endParaRPr lang="zh-CN" altLang="zh-CN" sz="2400" smtClean="0"/>
          </a:p>
          <a:p>
            <a:pPr>
              <a:lnSpc>
                <a:spcPct val="150000"/>
              </a:lnSpc>
            </a:pPr>
            <a:r>
              <a:rPr lang="en-US" altLang="zh-CN" sz="2400" smtClean="0"/>
              <a:t>    The type of database software found on most PCs is the relational database management system.</a:t>
            </a:r>
            <a:endParaRPr lang="zh-CN" altLang="zh-CN" sz="2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642918"/>
            <a:ext cx="8229600" cy="1066800"/>
          </a:xfrm>
        </p:spPr>
        <p:txBody>
          <a:bodyPr>
            <a:normAutofit/>
          </a:bodyPr>
          <a:lstStyle/>
          <a:p>
            <a:pPr>
              <a:lnSpc>
                <a:spcPct val="150000"/>
              </a:lnSpc>
            </a:pPr>
            <a:r>
              <a:rPr lang="en-US" altLang="zh-CN" b="1" smtClean="0"/>
              <a:t> 2. Creating a Database</a:t>
            </a:r>
            <a:endParaRPr lang="zh-CN" altLang="en-US"/>
          </a:p>
        </p:txBody>
      </p:sp>
      <p:sp>
        <p:nvSpPr>
          <p:cNvPr id="3" name="内容占位符 2"/>
          <p:cNvSpPr>
            <a:spLocks noGrp="1"/>
          </p:cNvSpPr>
          <p:nvPr>
            <p:ph idx="1"/>
          </p:nvPr>
        </p:nvSpPr>
        <p:spPr/>
        <p:txBody>
          <a:bodyPr/>
          <a:lstStyle/>
          <a:p>
            <a:pPr>
              <a:lnSpc>
                <a:spcPct val="150000"/>
              </a:lnSpc>
            </a:pPr>
            <a:r>
              <a:rPr lang="en-US" altLang="zh-CN" smtClean="0"/>
              <a:t>A database can contain a variety of objects (see Figure 7-2). </a:t>
            </a:r>
          </a:p>
          <a:p>
            <a:pPr>
              <a:lnSpc>
                <a:spcPct val="150000"/>
              </a:lnSpc>
            </a:pPr>
            <a:r>
              <a:rPr lang="en-US" altLang="zh-CN" smtClean="0"/>
              <a:t>The object created first in a new database is the table, then other objects can be created to be used in conjunction with that table as needed.</a:t>
            </a:r>
            <a:endParaRPr lang="zh-CN" altLang="zh-CN" smtClean="0"/>
          </a:p>
          <a:p>
            <a:pPr>
              <a:lnSpc>
                <a:spcPct val="150000"/>
              </a:lnSpc>
            </a:pP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 2"/>
          <p:cNvPicPr>
            <a:picLocks noChangeAspect="1" noChangeArrowheads="1"/>
          </p:cNvPicPr>
          <p:nvPr/>
        </p:nvPicPr>
        <p:blipFill>
          <a:blip r:embed="rId2" cstate="print">
            <a:grayscl/>
          </a:blip>
          <a:srcRect/>
          <a:stretch>
            <a:fillRect/>
          </a:stretch>
        </p:blipFill>
        <p:spPr bwMode="auto">
          <a:xfrm>
            <a:off x="2627784" y="1663268"/>
            <a:ext cx="3237037" cy="2908740"/>
          </a:xfrm>
          <a:prstGeom prst="rect">
            <a:avLst/>
          </a:prstGeom>
          <a:noFill/>
          <a:ln w="9525">
            <a:noFill/>
            <a:miter lim="800000"/>
            <a:headEnd/>
            <a:tailEnd/>
          </a:ln>
        </p:spPr>
      </p:pic>
      <p:grpSp>
        <p:nvGrpSpPr>
          <p:cNvPr id="2" name="Group 5"/>
          <p:cNvGrpSpPr>
            <a:grpSpLocks/>
          </p:cNvGrpSpPr>
          <p:nvPr/>
        </p:nvGrpSpPr>
        <p:grpSpPr bwMode="auto">
          <a:xfrm>
            <a:off x="1331640" y="751594"/>
            <a:ext cx="5904656" cy="4320480"/>
            <a:chOff x="1460" y="7031"/>
            <a:chExt cx="8001" cy="5576"/>
          </a:xfrm>
        </p:grpSpPr>
        <p:sp>
          <p:nvSpPr>
            <p:cNvPr id="3" name="Text Box 6"/>
            <p:cNvSpPr txBox="1">
              <a:spLocks noChangeArrowheads="1"/>
            </p:cNvSpPr>
            <p:nvPr/>
          </p:nvSpPr>
          <p:spPr bwMode="auto">
            <a:xfrm>
              <a:off x="1493" y="7826"/>
              <a:ext cx="1620" cy="855"/>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just" defTabSz="914400" rtl="0" eaLnBrk="1" fontAlgn="base" latinLnBrk="0" hangingPunct="1">
                <a:lnSpc>
                  <a:spcPct val="72000"/>
                </a:lnSpc>
                <a:spcBef>
                  <a:spcPct val="0"/>
                </a:spcBef>
                <a:spcAft>
                  <a:spcPct val="0"/>
                </a:spcAft>
                <a:buClrTx/>
                <a:buSzTx/>
                <a:buFontTx/>
                <a:buNone/>
                <a:tabLst/>
              </a:pPr>
              <a:endParaRPr kumimoji="0" lang="en-US" altLang="zh-CN" sz="900" b="1" i="0" u="none" strike="noStrike" cap="none" normalizeH="0" baseline="0" smtClean="0">
                <a:ln>
                  <a:noFill/>
                </a:ln>
                <a:solidFill>
                  <a:schemeClr val="tx1"/>
                </a:solidFill>
                <a:effectLst/>
                <a:latin typeface="Calibri" pitchFamily="34" charset="0"/>
                <a:ea typeface="宋体" pitchFamily="2" charset="-122"/>
                <a:cs typeface="宋体" pitchFamily="2" charset="-122"/>
              </a:endParaRPr>
            </a:p>
            <a:p>
              <a:pPr marL="0" marR="0" lvl="0" indent="0" algn="just" defTabSz="914400" rtl="0" eaLnBrk="1" fontAlgn="base" latinLnBrk="0" hangingPunct="1">
                <a:lnSpc>
                  <a:spcPct val="72000"/>
                </a:lnSpc>
                <a:spcBef>
                  <a:spcPct val="0"/>
                </a:spcBef>
                <a:spcAft>
                  <a:spcPct val="0"/>
                </a:spcAft>
                <a:buClrTx/>
                <a:buSzTx/>
                <a:buFontTx/>
                <a:buNone/>
                <a:tabLst/>
              </a:pPr>
              <a:r>
                <a:rPr kumimoji="0" lang="en-US" altLang="zh-CN" sz="900" b="1" i="0" u="none" strike="noStrike" cap="none" normalizeH="0" baseline="0" smtClean="0">
                  <a:ln>
                    <a:noFill/>
                  </a:ln>
                  <a:solidFill>
                    <a:schemeClr val="tx1"/>
                  </a:solidFill>
                  <a:effectLst/>
                  <a:latin typeface="Calibri" pitchFamily="34" charset="0"/>
                  <a:ea typeface="宋体" pitchFamily="2" charset="-122"/>
                  <a:cs typeface="宋体" pitchFamily="2" charset="-122"/>
                </a:rPr>
                <a:t>DATABASE FILE</a:t>
              </a:r>
            </a:p>
            <a:p>
              <a:pPr marL="0" marR="0" lvl="0" indent="0" algn="just" defTabSz="914400" rtl="0" eaLnBrk="1" fontAlgn="base" latinLnBrk="0" hangingPunct="1">
                <a:lnSpc>
                  <a:spcPct val="72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All of these objects </a:t>
              </a:r>
            </a:p>
            <a:p>
              <a:pPr marL="0" marR="0" lvl="0" indent="0" algn="just" defTabSz="914400" rtl="0" eaLnBrk="1" fontAlgn="base" latinLnBrk="0" hangingPunct="1">
                <a:lnSpc>
                  <a:spcPct val="72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are stored within </a:t>
              </a:r>
            </a:p>
            <a:p>
              <a:pPr marL="0" marR="0" lvl="0" indent="0" algn="just" defTabSz="914400" rtl="0" eaLnBrk="1" fontAlgn="base" latinLnBrk="0" hangingPunct="1">
                <a:lnSpc>
                  <a:spcPct val="72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the inventory file</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4" name="Text Box 7"/>
            <p:cNvSpPr txBox="1">
              <a:spLocks noChangeArrowheads="1"/>
            </p:cNvSpPr>
            <p:nvPr/>
          </p:nvSpPr>
          <p:spPr bwMode="auto">
            <a:xfrm>
              <a:off x="1460" y="10589"/>
              <a:ext cx="1695" cy="201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just" defTabSz="914400" rtl="0" eaLnBrk="1" fontAlgn="base" latinLnBrk="0" hangingPunct="1">
                <a:lnSpc>
                  <a:spcPct val="80000"/>
                </a:lnSpc>
                <a:spcBef>
                  <a:spcPct val="0"/>
                </a:spcBef>
                <a:spcAft>
                  <a:spcPct val="0"/>
                </a:spcAft>
                <a:buClrTx/>
                <a:buSzTx/>
                <a:buFontTx/>
                <a:buNone/>
                <a:tabLst/>
              </a:pPr>
              <a:endParaRPr kumimoji="0" lang="en-US" altLang="zh-CN" sz="900" b="1" i="0" u="none" strike="noStrike" cap="none" normalizeH="0" baseline="0" smtClean="0">
                <a:ln>
                  <a:noFill/>
                </a:ln>
                <a:solidFill>
                  <a:schemeClr val="tx1"/>
                </a:solidFill>
                <a:effectLst/>
                <a:latin typeface="Calibri" pitchFamily="34" charset="0"/>
                <a:ea typeface="宋体" pitchFamily="2" charset="-122"/>
                <a:cs typeface="宋体" pitchFamily="2" charset="-122"/>
              </a:endParaRPr>
            </a:p>
            <a:p>
              <a:pPr marL="0" marR="0" lvl="0" indent="0" algn="just" defTabSz="914400" rtl="0" eaLnBrk="1" fontAlgn="base" latinLnBrk="0" hangingPunct="1">
                <a:lnSpc>
                  <a:spcPct val="80000"/>
                </a:lnSpc>
                <a:spcBef>
                  <a:spcPct val="0"/>
                </a:spcBef>
                <a:spcAft>
                  <a:spcPct val="0"/>
                </a:spcAft>
                <a:buClrTx/>
                <a:buSzTx/>
                <a:buFontTx/>
                <a:buNone/>
                <a:tabLst/>
              </a:pPr>
              <a:r>
                <a:rPr kumimoji="0" lang="en-US" altLang="zh-CN" sz="900" b="1" i="0" u="none" strike="noStrike" cap="none" normalizeH="0" baseline="0" smtClean="0">
                  <a:ln>
                    <a:noFill/>
                  </a:ln>
                  <a:solidFill>
                    <a:schemeClr val="tx1"/>
                  </a:solidFill>
                  <a:effectLst/>
                  <a:latin typeface="Calibri" pitchFamily="34" charset="0"/>
                  <a:ea typeface="宋体" pitchFamily="2" charset="-122"/>
                  <a:cs typeface="宋体" pitchFamily="2" charset="-122"/>
                </a:rPr>
                <a:t>DATABASE OBJECTS</a:t>
              </a:r>
            </a:p>
            <a:p>
              <a:pPr marL="0" marR="0" lvl="0" indent="0" algn="just" defTabSz="914400" rtl="0" eaLnBrk="1" fontAlgn="base" latinLnBrk="0" hangingPunct="1">
                <a:lnSpc>
                  <a:spcPct val="8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Common database </a:t>
              </a:r>
            </a:p>
            <a:p>
              <a:pPr marL="0" marR="0" lvl="0" indent="0" algn="just" defTabSz="914400" rtl="0" eaLnBrk="1" fontAlgn="base" latinLnBrk="0" hangingPunct="1">
                <a:lnSpc>
                  <a:spcPct val="8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objects are tables </a:t>
              </a:r>
            </a:p>
            <a:p>
              <a:pPr marL="0" marR="0" lvl="0" indent="0" algn="just" defTabSz="914400" rtl="0" eaLnBrk="1" fontAlgn="base" latinLnBrk="0" hangingPunct="1">
                <a:lnSpc>
                  <a:spcPct val="8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(for storing data),</a:t>
              </a:r>
              <a:endPar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宋体" pitchFamily="2" charset="-122"/>
              </a:endParaRPr>
            </a:p>
            <a:p>
              <a:pPr marL="0" marR="0" lvl="0" indent="0" algn="just" defTabSz="914400" rtl="0" eaLnBrk="1" fontAlgn="base" latinLnBrk="0" hangingPunct="1">
                <a:lnSpc>
                  <a:spcPct val="8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forms (for viewing </a:t>
              </a:r>
            </a:p>
            <a:p>
              <a:pPr marL="0" marR="0" lvl="0" indent="0" algn="just" defTabSz="914400" rtl="0" eaLnBrk="1" fontAlgn="base" latinLnBrk="0" hangingPunct="1">
                <a:lnSpc>
                  <a:spcPct val="8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table data),and</a:t>
              </a:r>
            </a:p>
            <a:p>
              <a:pPr marL="0" marR="0" lvl="0" indent="0" algn="just" defTabSz="914400" rtl="0" eaLnBrk="1" fontAlgn="base" latinLnBrk="0" hangingPunct="1">
                <a:lnSpc>
                  <a:spcPct val="8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queries and reports(for </a:t>
              </a:r>
            </a:p>
            <a:p>
              <a:pPr marL="0" marR="0" lvl="0" indent="0" algn="just" defTabSz="914400" rtl="0" eaLnBrk="1" fontAlgn="base" latinLnBrk="0" hangingPunct="1">
                <a:lnSpc>
                  <a:spcPct val="8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retrieving information </a:t>
              </a:r>
            </a:p>
            <a:p>
              <a:pPr marL="0" marR="0" lvl="0" indent="0" algn="just" defTabSz="914400" rtl="0" eaLnBrk="1" fontAlgn="base" latinLnBrk="0" hangingPunct="1">
                <a:lnSpc>
                  <a:spcPct val="8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from a table)</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5" name="Line 8"/>
            <p:cNvSpPr>
              <a:spLocks noChangeShapeType="1"/>
            </p:cNvSpPr>
            <p:nvPr/>
          </p:nvSpPr>
          <p:spPr bwMode="auto">
            <a:xfrm>
              <a:off x="3216" y="8683"/>
              <a:ext cx="257" cy="232"/>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Line 9"/>
            <p:cNvSpPr>
              <a:spLocks noChangeShapeType="1"/>
            </p:cNvSpPr>
            <p:nvPr/>
          </p:nvSpPr>
          <p:spPr bwMode="auto">
            <a:xfrm flipV="1">
              <a:off x="2303" y="9897"/>
              <a:ext cx="945" cy="68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Line 10"/>
            <p:cNvSpPr>
              <a:spLocks noChangeShapeType="1"/>
            </p:cNvSpPr>
            <p:nvPr/>
          </p:nvSpPr>
          <p:spPr bwMode="auto">
            <a:xfrm flipV="1">
              <a:off x="2303" y="10160"/>
              <a:ext cx="945" cy="426"/>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Line 11"/>
            <p:cNvSpPr>
              <a:spLocks noChangeShapeType="1"/>
            </p:cNvSpPr>
            <p:nvPr/>
          </p:nvSpPr>
          <p:spPr bwMode="auto">
            <a:xfrm flipV="1">
              <a:off x="2288" y="10406"/>
              <a:ext cx="930" cy="186"/>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Text Box 12"/>
            <p:cNvSpPr txBox="1">
              <a:spLocks noChangeArrowheads="1"/>
            </p:cNvSpPr>
            <p:nvPr/>
          </p:nvSpPr>
          <p:spPr bwMode="auto">
            <a:xfrm>
              <a:off x="7793" y="9626"/>
              <a:ext cx="1668" cy="59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just" defTabSz="914400" rtl="0" eaLnBrk="1" fontAlgn="base" latinLnBrk="0" hangingPunct="1">
                <a:lnSpc>
                  <a:spcPct val="72000"/>
                </a:lnSpc>
                <a:spcBef>
                  <a:spcPct val="0"/>
                </a:spcBef>
                <a:spcAft>
                  <a:spcPct val="0"/>
                </a:spcAft>
                <a:buClrTx/>
                <a:buSzTx/>
                <a:buFontTx/>
                <a:buNone/>
                <a:tabLst/>
              </a:pPr>
              <a:endPar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endParaRPr>
            </a:p>
            <a:p>
              <a:pPr marL="0" marR="0" lvl="0" indent="0" algn="just" defTabSz="914400" rtl="0" eaLnBrk="1" fontAlgn="base" latinLnBrk="0" hangingPunct="1">
                <a:lnSpc>
                  <a:spcPct val="72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One of these options</a:t>
              </a:r>
            </a:p>
            <a:p>
              <a:pPr marL="0" marR="0" lvl="0" indent="0" algn="just" defTabSz="914400" rtl="0" eaLnBrk="1" fontAlgn="base" latinLnBrk="0" hangingPunct="1">
                <a:lnSpc>
                  <a:spcPct val="72000"/>
                </a:lnSpc>
                <a:spcBef>
                  <a:spcPts val="150"/>
                </a:spcBef>
                <a:spcAft>
                  <a:spcPts val="150"/>
                </a:spcAft>
                <a:buClrTx/>
                <a:buSzTx/>
                <a:buFontTx/>
                <a:buNone/>
                <a:tabLst/>
              </a:pPr>
              <a:r>
                <a:rPr kumimoji="0" lang="en-US" altLang="zh-CN" sz="900" b="0" i="0" u="none" strike="noStrike" cap="none" normalizeH="0" baseline="0" smtClean="0">
                  <a:ln>
                    <a:noFill/>
                  </a:ln>
                  <a:solidFill>
                    <a:srgbClr val="000000"/>
                  </a:solidFill>
                  <a:effectLst/>
                  <a:latin typeface="Times New Roman" pitchFamily="18" charset="0"/>
                  <a:ea typeface="宋体" pitchFamily="2" charset="-122"/>
                  <a:cs typeface="宋体" pitchFamily="2" charset="-122"/>
                </a:rPr>
                <a:t>Can be selected to</a:t>
              </a:r>
            </a:p>
            <a:p>
              <a:pPr marL="0" marR="0" lvl="0" indent="0" algn="just" defTabSz="914400" rtl="0" eaLnBrk="1" fontAlgn="base" latinLnBrk="0" hangingPunct="1">
                <a:lnSpc>
                  <a:spcPct val="72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create a new table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0" name="AutoShape 13"/>
            <p:cNvSpPr>
              <a:spLocks/>
            </p:cNvSpPr>
            <p:nvPr/>
          </p:nvSpPr>
          <p:spPr bwMode="auto">
            <a:xfrm>
              <a:off x="6173" y="9638"/>
              <a:ext cx="180" cy="468"/>
            </a:xfrm>
            <a:prstGeom prst="rightBracket">
              <a:avLst>
                <a:gd name="adj" fmla="val 21667"/>
              </a:avLst>
            </a:prstGeom>
            <a:noFill/>
            <a:ln w="9525">
              <a:solidFill>
                <a:srgbClr val="000000"/>
              </a:solidFill>
              <a:round/>
              <a:headEnd/>
              <a:tailEnd/>
            </a:ln>
          </p:spPr>
          <p:txBody>
            <a:bodyPr vert="horz" wrap="square" lIns="0" tIns="0" rIns="0" bIns="0" numCol="1" anchor="t" anchorCtr="0" compatLnSpc="1">
              <a:prstTxWarp prst="textNoShape">
                <a:avLst/>
              </a:prstTxWarp>
            </a:bodyPr>
            <a:lstStyle/>
            <a:p>
              <a:endParaRPr lang="zh-CN" altLang="en-US"/>
            </a:p>
          </p:txBody>
        </p:sp>
        <p:sp>
          <p:nvSpPr>
            <p:cNvPr id="11" name="Line 14"/>
            <p:cNvSpPr>
              <a:spLocks noChangeShapeType="1"/>
            </p:cNvSpPr>
            <p:nvPr/>
          </p:nvSpPr>
          <p:spPr bwMode="auto">
            <a:xfrm flipV="1">
              <a:off x="6369" y="9854"/>
              <a:ext cx="1409" cy="6"/>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Text Box 15"/>
            <p:cNvSpPr txBox="1">
              <a:spLocks noChangeArrowheads="1"/>
            </p:cNvSpPr>
            <p:nvPr/>
          </p:nvSpPr>
          <p:spPr bwMode="auto">
            <a:xfrm>
              <a:off x="7877" y="7031"/>
              <a:ext cx="1444" cy="1599"/>
            </a:xfrm>
            <a:prstGeom prst="rect">
              <a:avLst/>
            </a:prstGeom>
            <a:solidFill>
              <a:srgbClr val="FFFFFF"/>
            </a:solidFill>
            <a:ln w="9525">
              <a:solidFill>
                <a:srgbClr val="000000"/>
              </a:solidFill>
              <a:miter lim="800000"/>
              <a:headEnd/>
              <a:tailEnd/>
            </a:ln>
          </p:spPr>
          <p:txBody>
            <a:bodyPr vert="horz" wrap="square" lIns="0" tIns="45720" rIns="91440" bIns="45720" numCol="1" anchor="t" anchorCtr="0" compatLnSpc="1">
              <a:prstTxWarp prst="textNoShape">
                <a:avLst/>
              </a:prstTxWarp>
            </a:bodyPr>
            <a:lstStyle/>
            <a:p>
              <a:pPr marL="0" marR="0" lvl="0" indent="0" algn="just" defTabSz="914400" rtl="0" eaLnBrk="1" fontAlgn="base" latinLnBrk="0" hangingPunct="1">
                <a:lnSpc>
                  <a:spcPct val="64000"/>
                </a:lnSpc>
                <a:spcBef>
                  <a:spcPct val="0"/>
                </a:spcBef>
                <a:spcAft>
                  <a:spcPct val="0"/>
                </a:spcAft>
                <a:buClrTx/>
                <a:buSzTx/>
                <a:buFontTx/>
                <a:buNone/>
                <a:tabLst/>
              </a:pPr>
              <a:r>
                <a:rPr kumimoji="0" lang="en-US" altLang="zh-CN" sz="900" b="1" i="0" u="none" strike="noStrike" cap="none" normalizeH="0" baseline="0" smtClean="0">
                  <a:ln>
                    <a:noFill/>
                  </a:ln>
                  <a:solidFill>
                    <a:schemeClr val="tx1"/>
                  </a:solidFill>
                  <a:effectLst/>
                  <a:latin typeface="Calibri" pitchFamily="34" charset="0"/>
                  <a:ea typeface="宋体" pitchFamily="2" charset="-122"/>
                  <a:cs typeface="宋体" pitchFamily="2" charset="-122"/>
                </a:rPr>
                <a:t>MENUS AND</a:t>
              </a:r>
            </a:p>
            <a:p>
              <a:pPr marL="0" marR="0" lvl="0" indent="0" algn="l" defTabSz="914400" rtl="0" eaLnBrk="1" fontAlgn="base" latinLnBrk="0" hangingPunct="1">
                <a:lnSpc>
                  <a:spcPct val="64000"/>
                </a:lnSpc>
                <a:spcBef>
                  <a:spcPct val="0"/>
                </a:spcBef>
                <a:spcAft>
                  <a:spcPct val="0"/>
                </a:spcAft>
                <a:buClrTx/>
                <a:buSzTx/>
                <a:buFontTx/>
                <a:buNone/>
                <a:tabLst/>
              </a:pPr>
              <a:r>
                <a:rPr kumimoji="0" lang="en-US" altLang="zh-CN" sz="900" b="1" i="0" u="none" strike="noStrike" cap="none" normalizeH="0" baseline="0" smtClean="0">
                  <a:ln>
                    <a:noFill/>
                  </a:ln>
                  <a:solidFill>
                    <a:schemeClr val="tx1"/>
                  </a:solidFill>
                  <a:effectLst/>
                  <a:latin typeface="Calibri" pitchFamily="34" charset="0"/>
                  <a:ea typeface="宋体" pitchFamily="2" charset="-122"/>
                  <a:cs typeface="宋体" pitchFamily="2" charset="-122"/>
                </a:rPr>
                <a:t>TOOLBARS</a:t>
              </a:r>
            </a:p>
            <a:p>
              <a:pPr marL="0" marR="0" lvl="0" indent="0" algn="l" defTabSz="914400" rtl="0" eaLnBrk="1" fontAlgn="base" latinLnBrk="0" hangingPunct="1">
                <a:lnSpc>
                  <a:spcPct val="64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Just as with </a:t>
              </a:r>
            </a:p>
            <a:p>
              <a:pPr marL="0" marR="0" lvl="0" indent="0" algn="l" defTabSz="914400" rtl="0" eaLnBrk="1" fontAlgn="base" latinLnBrk="0" hangingPunct="1">
                <a:lnSpc>
                  <a:spcPct val="64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most other</a:t>
              </a:r>
            </a:p>
            <a:p>
              <a:pPr marL="0" marR="0" lvl="0" indent="0" algn="l" defTabSz="914400" rtl="0" eaLnBrk="1" fontAlgn="base" latinLnBrk="0" hangingPunct="1">
                <a:lnSpc>
                  <a:spcPct val="64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programs, menus</a:t>
              </a:r>
            </a:p>
            <a:p>
              <a:pPr marL="0" marR="0" lvl="0" indent="0" algn="l" defTabSz="914400" rtl="0" eaLnBrk="1" fontAlgn="base" latinLnBrk="0" hangingPunct="1">
                <a:lnSpc>
                  <a:spcPct val="64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and toolbar</a:t>
              </a:r>
            </a:p>
            <a:p>
              <a:pPr marL="0" marR="0" lvl="0" indent="0" algn="l" defTabSz="914400" rtl="0" eaLnBrk="1" fontAlgn="base" latinLnBrk="0" hangingPunct="1">
                <a:lnSpc>
                  <a:spcPct val="64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buttons can be</a:t>
              </a:r>
            </a:p>
            <a:p>
              <a:pPr marL="0" marR="0" lvl="0" indent="0" algn="l" defTabSz="914400" rtl="0" eaLnBrk="1" fontAlgn="base" latinLnBrk="0" hangingPunct="1">
                <a:lnSpc>
                  <a:spcPct val="64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used to issue</a:t>
              </a:r>
            </a:p>
            <a:p>
              <a:pPr marL="0" marR="0" lvl="0" indent="0" algn="l" defTabSz="914400" rtl="0" eaLnBrk="1" fontAlgn="base" latinLnBrk="0" hangingPunct="1">
                <a:lnSpc>
                  <a:spcPct val="64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commands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3" name="AutoShape 16"/>
            <p:cNvSpPr>
              <a:spLocks noChangeShapeType="1"/>
            </p:cNvSpPr>
            <p:nvPr/>
          </p:nvSpPr>
          <p:spPr bwMode="auto">
            <a:xfrm flipV="1">
              <a:off x="5393" y="7123"/>
              <a:ext cx="2492" cy="1240"/>
            </a:xfrm>
            <a:prstGeom prst="straightConnector1">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AutoShape 17"/>
            <p:cNvSpPr>
              <a:spLocks noChangeShapeType="1"/>
            </p:cNvSpPr>
            <p:nvPr/>
          </p:nvSpPr>
          <p:spPr bwMode="auto">
            <a:xfrm flipV="1">
              <a:off x="6101" y="7087"/>
              <a:ext cx="1784" cy="1456"/>
            </a:xfrm>
            <a:prstGeom prst="straightConnector1">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6" name="TextBox 15"/>
          <p:cNvSpPr txBox="1"/>
          <p:nvPr/>
        </p:nvSpPr>
        <p:spPr>
          <a:xfrm>
            <a:off x="1214414" y="5786454"/>
            <a:ext cx="4137671" cy="369332"/>
          </a:xfrm>
          <a:prstGeom prst="rect">
            <a:avLst/>
          </a:prstGeom>
          <a:noFill/>
        </p:spPr>
        <p:txBody>
          <a:bodyPr wrap="none" rtlCol="0">
            <a:spAutoFit/>
          </a:bodyPr>
          <a:lstStyle/>
          <a:p>
            <a:r>
              <a:rPr lang="en-US" altLang="zh-CN" smtClean="0"/>
              <a:t>Figure 7-2  A typical database program</a:t>
            </a:r>
            <a:endParaRPr lang="zh-CN"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8370" name="Picture 2" descr="https://pic.rmb.bdstatic.com/bjh/down/ce3e242a5076f4936394348f7aa5fbaa.jpeg"/>
          <p:cNvPicPr>
            <a:picLocks noChangeAspect="1" noChangeArrowheads="1"/>
          </p:cNvPicPr>
          <p:nvPr/>
        </p:nvPicPr>
        <p:blipFill>
          <a:blip r:embed="rId2"/>
          <a:srcRect/>
          <a:stretch>
            <a:fillRect/>
          </a:stretch>
        </p:blipFill>
        <p:spPr bwMode="auto">
          <a:xfrm>
            <a:off x="642910" y="1214422"/>
            <a:ext cx="7842303" cy="3714776"/>
          </a:xfrm>
          <a:prstGeom prst="rect">
            <a:avLst/>
          </a:prstGeom>
          <a:noFill/>
        </p:spPr>
      </p:pic>
      <p:sp>
        <p:nvSpPr>
          <p:cNvPr id="4" name="TextBox 3"/>
          <p:cNvSpPr txBox="1"/>
          <p:nvPr/>
        </p:nvSpPr>
        <p:spPr>
          <a:xfrm>
            <a:off x="4857752" y="5643578"/>
            <a:ext cx="2026517"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5786" y="1714488"/>
            <a:ext cx="7901014" cy="4857784"/>
          </a:xfrm>
        </p:spPr>
        <p:txBody>
          <a:bodyPr>
            <a:noAutofit/>
          </a:bodyPr>
          <a:lstStyle/>
          <a:p>
            <a:pPr>
              <a:lnSpc>
                <a:spcPct val="150000"/>
              </a:lnSpc>
            </a:pPr>
            <a:r>
              <a:rPr lang="en-US" altLang="zh-CN" sz="2400" smtClean="0"/>
              <a:t>When creating a database, the number of tables to be included in the database should be determined.</a:t>
            </a:r>
          </a:p>
          <a:p>
            <a:pPr>
              <a:lnSpc>
                <a:spcPct val="150000"/>
              </a:lnSpc>
            </a:pPr>
            <a:r>
              <a:rPr lang="en-US" altLang="zh-CN" sz="2400" smtClean="0"/>
              <a:t>Then the data items to be stored in each table can be identified so that the appropriate field characteristics can be used.</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5786" y="428604"/>
            <a:ext cx="7901014" cy="6143668"/>
          </a:xfrm>
        </p:spPr>
        <p:txBody>
          <a:bodyPr>
            <a:noAutofit/>
          </a:bodyPr>
          <a:lstStyle/>
          <a:p>
            <a:pPr>
              <a:lnSpc>
                <a:spcPct val="150000"/>
              </a:lnSpc>
            </a:pPr>
            <a:r>
              <a:rPr lang="en-US" altLang="zh-CN" sz="2400" smtClean="0"/>
              <a:t>For each field, the following should be determined:</a:t>
            </a:r>
            <a:endParaRPr lang="zh-CN" altLang="zh-CN" sz="2400" smtClean="0"/>
          </a:p>
          <a:p>
            <a:pPr>
              <a:lnSpc>
                <a:spcPct val="150000"/>
              </a:lnSpc>
            </a:pPr>
            <a:r>
              <a:rPr lang="zh-CN" altLang="zh-CN" sz="2400" smtClean="0"/>
              <a:t>（</a:t>
            </a:r>
            <a:r>
              <a:rPr lang="en-US" altLang="zh-CN" sz="2400" smtClean="0"/>
              <a:t>1</a:t>
            </a:r>
            <a:r>
              <a:rPr lang="zh-CN" altLang="zh-CN" sz="2400" smtClean="0"/>
              <a:t>）</a:t>
            </a:r>
            <a:r>
              <a:rPr lang="en-US" altLang="zh-CN" sz="2400" smtClean="0"/>
              <a:t>Field name (an identifying name unique within the table)</a:t>
            </a:r>
            <a:endParaRPr lang="zh-CN" altLang="zh-CN" sz="2400" smtClean="0"/>
          </a:p>
          <a:p>
            <a:pPr>
              <a:lnSpc>
                <a:spcPct val="150000"/>
              </a:lnSpc>
            </a:pPr>
            <a:r>
              <a:rPr lang="zh-CN" altLang="zh-CN" sz="2400" smtClean="0"/>
              <a:t>（</a:t>
            </a:r>
            <a:r>
              <a:rPr lang="en-US" altLang="zh-CN" sz="2400" smtClean="0"/>
              <a:t>2</a:t>
            </a:r>
            <a:r>
              <a:rPr lang="zh-CN" altLang="zh-CN" sz="2400" smtClean="0"/>
              <a:t>）</a:t>
            </a:r>
            <a:r>
              <a:rPr lang="en-US" altLang="zh-CN" sz="2400" smtClean="0"/>
              <a:t>Type of data to be contained in the field (text, numbers, date, etc.)</a:t>
            </a:r>
            <a:endParaRPr lang="zh-CN" altLang="zh-CN" sz="2400" smtClean="0"/>
          </a:p>
          <a:p>
            <a:pPr>
              <a:lnSpc>
                <a:spcPct val="150000"/>
              </a:lnSpc>
            </a:pPr>
            <a:r>
              <a:rPr lang="zh-CN" altLang="zh-CN" sz="2400" smtClean="0"/>
              <a:t>（</a:t>
            </a:r>
            <a:r>
              <a:rPr lang="en-US" altLang="zh-CN" sz="2400" smtClean="0"/>
              <a:t>3</a:t>
            </a:r>
            <a:r>
              <a:rPr lang="zh-CN" altLang="zh-CN" sz="2400" smtClean="0"/>
              <a:t>）</a:t>
            </a:r>
            <a:r>
              <a:rPr lang="en-US" altLang="zh-CN" sz="2400" smtClean="0"/>
              <a:t>Field size (how many characters will be needed to store the data)</a:t>
            </a:r>
            <a:endParaRPr lang="zh-CN" altLang="zh-CN" sz="2400" smtClean="0"/>
          </a:p>
          <a:p>
            <a:pPr>
              <a:lnSpc>
                <a:spcPct val="150000"/>
              </a:lnSpc>
            </a:pPr>
            <a:r>
              <a:rPr lang="en-US" altLang="zh-CN" sz="2400" smtClean="0"/>
              <a:t>Once these specifications have been determined, the structure of each table containing the field specifications (see Figure7-3) can be created.</a:t>
            </a:r>
            <a:endParaRPr lang="zh-CN" altLang="zh-CN" sz="2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42"/>
          <p:cNvPicPr>
            <a:picLocks noChangeAspect="1" noChangeArrowheads="1"/>
          </p:cNvPicPr>
          <p:nvPr/>
        </p:nvPicPr>
        <p:blipFill>
          <a:blip r:embed="rId2" cstate="print">
            <a:grayscl/>
          </a:blip>
          <a:srcRect l="4280" b="1698"/>
          <a:stretch>
            <a:fillRect/>
          </a:stretch>
        </p:blipFill>
        <p:spPr bwMode="auto">
          <a:xfrm>
            <a:off x="1043608" y="620688"/>
            <a:ext cx="3709987" cy="2592387"/>
          </a:xfrm>
          <a:prstGeom prst="rect">
            <a:avLst/>
          </a:prstGeom>
          <a:noFill/>
          <a:ln w="9525">
            <a:noFill/>
            <a:miter lim="800000"/>
            <a:headEnd/>
            <a:tailEnd/>
          </a:ln>
        </p:spPr>
      </p:pic>
      <p:pic>
        <p:nvPicPr>
          <p:cNvPr id="3" name="图片 43"/>
          <p:cNvPicPr>
            <a:picLocks noChangeAspect="1" noChangeArrowheads="1"/>
          </p:cNvPicPr>
          <p:nvPr/>
        </p:nvPicPr>
        <p:blipFill>
          <a:blip r:embed="rId3" cstate="print">
            <a:grayscl/>
          </a:blip>
          <a:srcRect/>
          <a:stretch>
            <a:fillRect/>
          </a:stretch>
        </p:blipFill>
        <p:spPr bwMode="auto">
          <a:xfrm>
            <a:off x="1475656" y="3933056"/>
            <a:ext cx="2309813" cy="1093788"/>
          </a:xfrm>
          <a:prstGeom prst="rect">
            <a:avLst/>
          </a:prstGeom>
          <a:noFill/>
          <a:ln w="9525">
            <a:noFill/>
            <a:miter lim="800000"/>
            <a:headEnd/>
            <a:tailEnd/>
          </a:ln>
        </p:spPr>
      </p:pic>
      <p:pic>
        <p:nvPicPr>
          <p:cNvPr id="4" name="图片 44"/>
          <p:cNvPicPr>
            <a:picLocks noChangeAspect="1" noChangeArrowheads="1"/>
          </p:cNvPicPr>
          <p:nvPr/>
        </p:nvPicPr>
        <p:blipFill>
          <a:blip r:embed="rId4" cstate="print">
            <a:grayscl/>
          </a:blip>
          <a:srcRect/>
          <a:stretch>
            <a:fillRect/>
          </a:stretch>
        </p:blipFill>
        <p:spPr bwMode="auto">
          <a:xfrm>
            <a:off x="4355976" y="3789040"/>
            <a:ext cx="2262188" cy="1449388"/>
          </a:xfrm>
          <a:prstGeom prst="rect">
            <a:avLst/>
          </a:prstGeom>
          <a:noFill/>
          <a:ln w="9525">
            <a:noFill/>
            <a:miter lim="800000"/>
            <a:headEnd/>
            <a:tailEnd/>
          </a:ln>
        </p:spPr>
      </p:pic>
      <p:sp>
        <p:nvSpPr>
          <p:cNvPr id="5" name="Text Box 3"/>
          <p:cNvSpPr txBox="1">
            <a:spLocks noChangeArrowheads="1"/>
          </p:cNvSpPr>
          <p:nvPr/>
        </p:nvSpPr>
        <p:spPr bwMode="auto">
          <a:xfrm>
            <a:off x="5652120" y="1772816"/>
            <a:ext cx="1204912" cy="709613"/>
          </a:xfrm>
          <a:prstGeom prst="rect">
            <a:avLst/>
          </a:prstGeom>
          <a:solidFill>
            <a:srgbClr val="FFFFFF"/>
          </a:solidFill>
          <a:ln w="9525">
            <a:solidFill>
              <a:srgbClr val="000000"/>
            </a:solidFill>
            <a:miter lim="800000"/>
            <a:headEnd/>
            <a:tailEnd/>
          </a:ln>
        </p:spPr>
        <p:txBody>
          <a:bodyPr vert="horz" wrap="square" lIns="18000" tIns="45720" rIns="18000" bIns="45720" numCol="1" anchor="t" anchorCtr="0" compatLnSpc="1">
            <a:prstTxWarp prst="textNoShape">
              <a:avLst/>
            </a:prstTxWarp>
          </a:bodyPr>
          <a:lstStyle/>
          <a:p>
            <a:pPr marL="0" marR="0" lvl="0" indent="0" algn="just" defTabSz="914400" rtl="0" eaLnBrk="1" fontAlgn="base" latinLnBrk="0" hangingPunct="1">
              <a:lnSpc>
                <a:spcPct val="64000"/>
              </a:lnSpc>
              <a:spcBef>
                <a:spcPct val="0"/>
              </a:spcBef>
              <a:spcAft>
                <a:spcPct val="0"/>
              </a:spcAft>
              <a:buClrTx/>
              <a:buSzTx/>
              <a:buFontTx/>
              <a:buNone/>
              <a:tabLst/>
            </a:pPr>
            <a:r>
              <a:rPr kumimoji="0" lang="en-US" altLang="zh-CN" sz="900" b="1" i="0" u="none" strike="noStrike" cap="none" normalizeH="0" baseline="0" dirty="0" smtClean="0">
                <a:ln>
                  <a:noFill/>
                </a:ln>
                <a:solidFill>
                  <a:schemeClr val="tx1"/>
                </a:solidFill>
                <a:effectLst/>
                <a:latin typeface="Calibri" pitchFamily="34" charset="0"/>
                <a:ea typeface="宋体" pitchFamily="2" charset="-122"/>
                <a:cs typeface="宋体" pitchFamily="2" charset="-122"/>
              </a:rPr>
              <a:t>TABLE STRUCTURE</a:t>
            </a:r>
          </a:p>
          <a:p>
            <a:pPr marL="0" marR="0" lvl="0" indent="0" algn="just" defTabSz="914400" rtl="0" eaLnBrk="1" fontAlgn="base" latinLnBrk="0" hangingPunct="1">
              <a:lnSpc>
                <a:spcPct val="64000"/>
              </a:lnSpc>
              <a:spcBef>
                <a:spcPct val="0"/>
              </a:spcBef>
              <a:spcAft>
                <a:spcPct val="0"/>
              </a:spcAft>
              <a:buClrTx/>
              <a:buSzTx/>
              <a:buFontTx/>
              <a:buNone/>
              <a:tabLst/>
            </a:pPr>
            <a:r>
              <a:rPr kumimoji="0" lang="en-US" altLang="zh-CN" sz="900"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Each field is given name</a:t>
            </a:r>
          </a:p>
          <a:p>
            <a:pPr marL="0" marR="0" lvl="0" indent="0" algn="just" defTabSz="914400" rtl="0" eaLnBrk="1" fontAlgn="base" latinLnBrk="0" hangingPunct="1">
              <a:lnSpc>
                <a:spcPct val="64000"/>
              </a:lnSpc>
              <a:spcBef>
                <a:spcPct val="0"/>
              </a:spcBef>
              <a:spcAft>
                <a:spcPct val="0"/>
              </a:spcAft>
              <a:buClrTx/>
              <a:buSzTx/>
              <a:buFontTx/>
              <a:buNone/>
              <a:tabLst/>
            </a:pPr>
            <a:r>
              <a:rPr kumimoji="0" lang="en-US" altLang="zh-CN" sz="900"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and the size of the </a:t>
            </a:r>
          </a:p>
          <a:p>
            <a:pPr marL="0" marR="0" lvl="0" indent="0" algn="just" defTabSz="914400" rtl="0" eaLnBrk="1" fontAlgn="base" latinLnBrk="0" hangingPunct="1">
              <a:lnSpc>
                <a:spcPct val="64000"/>
              </a:lnSpc>
              <a:spcBef>
                <a:spcPct val="0"/>
              </a:spcBef>
              <a:spcAft>
                <a:spcPct val="0"/>
              </a:spcAft>
              <a:buClrTx/>
              <a:buSzTx/>
              <a:buFontTx/>
              <a:buNone/>
              <a:tabLst/>
            </a:pPr>
            <a:r>
              <a:rPr kumimoji="0" lang="en-US" altLang="zh-CN" sz="900"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field and type of</a:t>
            </a:r>
          </a:p>
          <a:p>
            <a:pPr marL="0" marR="0" lvl="0" indent="0" algn="just" defTabSz="914400" rtl="0" eaLnBrk="1" fontAlgn="base" latinLnBrk="0" hangingPunct="1">
              <a:lnSpc>
                <a:spcPct val="64000"/>
              </a:lnSpc>
              <a:spcBef>
                <a:spcPct val="0"/>
              </a:spcBef>
              <a:spcAft>
                <a:spcPct val="0"/>
              </a:spcAft>
              <a:buClrTx/>
              <a:buSzTx/>
              <a:buFontTx/>
              <a:buNone/>
              <a:tabLst/>
            </a:pPr>
            <a:r>
              <a:rPr kumimoji="0" lang="en-US" altLang="zh-CN" sz="900"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data to be entered into</a:t>
            </a:r>
          </a:p>
          <a:p>
            <a:pPr marL="0" marR="0" lvl="0" indent="0" algn="just" defTabSz="914400" rtl="0" eaLnBrk="1" fontAlgn="base" latinLnBrk="0" hangingPunct="1">
              <a:lnSpc>
                <a:spcPct val="64000"/>
              </a:lnSpc>
              <a:spcBef>
                <a:spcPct val="0"/>
              </a:spcBef>
              <a:spcAft>
                <a:spcPct val="0"/>
              </a:spcAft>
              <a:buClrTx/>
              <a:buSzTx/>
              <a:buFontTx/>
              <a:buNone/>
              <a:tabLst/>
            </a:pPr>
            <a:r>
              <a:rPr kumimoji="0" lang="en-US" altLang="zh-CN" sz="900"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the field are identified</a:t>
            </a: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cxnSp>
        <p:nvCxnSpPr>
          <p:cNvPr id="6" name="AutoShape 4"/>
          <p:cNvCxnSpPr>
            <a:cxnSpLocks noChangeShapeType="1"/>
          </p:cNvCxnSpPr>
          <p:nvPr/>
        </p:nvCxnSpPr>
        <p:spPr bwMode="auto">
          <a:xfrm>
            <a:off x="3427439" y="1734199"/>
            <a:ext cx="2201862" cy="419100"/>
          </a:xfrm>
          <a:prstGeom prst="straightConnector1">
            <a:avLst/>
          </a:prstGeom>
          <a:noFill/>
          <a:ln w="9525">
            <a:solidFill>
              <a:srgbClr val="000000"/>
            </a:solidFill>
            <a:round/>
            <a:headEnd/>
            <a:tailEnd/>
          </a:ln>
        </p:spPr>
      </p:cxnSp>
      <p:sp>
        <p:nvSpPr>
          <p:cNvPr id="7" name="Text Box 6"/>
          <p:cNvSpPr txBox="1">
            <a:spLocks noChangeArrowheads="1"/>
          </p:cNvSpPr>
          <p:nvPr/>
        </p:nvSpPr>
        <p:spPr bwMode="auto">
          <a:xfrm>
            <a:off x="2123728" y="3501008"/>
            <a:ext cx="1581150" cy="396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64000"/>
              </a:lnSpc>
              <a:spcBef>
                <a:spcPct val="0"/>
              </a:spcBef>
              <a:spcAft>
                <a:spcPct val="0"/>
              </a:spcAft>
              <a:buClrTx/>
              <a:buSzTx/>
              <a:buFontTx/>
              <a:buNone/>
              <a:tabLst/>
            </a:pPr>
            <a:r>
              <a:rPr kumimoji="0" lang="en-US" altLang="zh-CN" sz="900"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in the table datasheet view,</a:t>
            </a:r>
          </a:p>
          <a:p>
            <a:pPr marL="0" marR="0" lvl="0" indent="0" algn="just" defTabSz="914400" rtl="0" eaLnBrk="1" fontAlgn="base" latinLnBrk="0" hangingPunct="1">
              <a:lnSpc>
                <a:spcPct val="64000"/>
              </a:lnSpc>
              <a:spcBef>
                <a:spcPct val="0"/>
              </a:spcBef>
              <a:spcAft>
                <a:spcPct val="0"/>
              </a:spcAft>
              <a:buClrTx/>
              <a:buSzTx/>
              <a:buFontTx/>
              <a:buNone/>
              <a:tabLst/>
            </a:pPr>
            <a:r>
              <a:rPr kumimoji="0" lang="en-US" altLang="zh-CN" sz="900"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fields appear as columns,</a:t>
            </a:r>
          </a:p>
          <a:p>
            <a:pPr marL="0" marR="0" lvl="0" indent="0" algn="just" defTabSz="914400" rtl="0" eaLnBrk="1" fontAlgn="base" latinLnBrk="0" hangingPunct="1">
              <a:lnSpc>
                <a:spcPct val="64000"/>
              </a:lnSpc>
              <a:spcBef>
                <a:spcPct val="0"/>
              </a:spcBef>
              <a:spcAft>
                <a:spcPct val="0"/>
              </a:spcAft>
              <a:buClrTx/>
              <a:buSzTx/>
              <a:buFontTx/>
              <a:buNone/>
              <a:tabLst/>
            </a:pPr>
            <a:r>
              <a:rPr kumimoji="0" lang="en-US" altLang="zh-CN" sz="900"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and records appear as row</a:t>
            </a: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cxnSp>
        <p:nvCxnSpPr>
          <p:cNvPr id="8" name="AutoShape 7"/>
          <p:cNvCxnSpPr>
            <a:cxnSpLocks noChangeShapeType="1"/>
          </p:cNvCxnSpPr>
          <p:nvPr/>
        </p:nvCxnSpPr>
        <p:spPr bwMode="auto">
          <a:xfrm flipH="1">
            <a:off x="2051720" y="3861048"/>
            <a:ext cx="152400" cy="106363"/>
          </a:xfrm>
          <a:prstGeom prst="straightConnector1">
            <a:avLst/>
          </a:prstGeom>
          <a:noFill/>
          <a:ln w="9525">
            <a:solidFill>
              <a:srgbClr val="000000"/>
            </a:solidFill>
            <a:round/>
            <a:headEnd/>
            <a:tailEnd/>
          </a:ln>
        </p:spPr>
      </p:cxnSp>
      <p:sp>
        <p:nvSpPr>
          <p:cNvPr id="9" name="Text Box 9"/>
          <p:cNvSpPr txBox="1">
            <a:spLocks noChangeArrowheads="1"/>
          </p:cNvSpPr>
          <p:nvPr/>
        </p:nvSpPr>
        <p:spPr bwMode="auto">
          <a:xfrm>
            <a:off x="4762302" y="3345557"/>
            <a:ext cx="1612900" cy="363538"/>
          </a:xfrm>
          <a:prstGeom prst="rect">
            <a:avLst/>
          </a:prstGeom>
          <a:noFill/>
          <a:ln w="9525">
            <a:noFill/>
            <a:miter lim="800000"/>
            <a:headEnd/>
            <a:tailEnd/>
          </a:ln>
        </p:spPr>
        <p:txBody>
          <a:bodyPr vert="horz" wrap="square" lIns="91440" tIns="10800" rIns="91440" bIns="10800" numCol="1" anchor="t" anchorCtr="0" compatLnSpc="1">
            <a:prstTxWarp prst="textNoShape">
              <a:avLst/>
            </a:prstTxWarp>
          </a:bodyPr>
          <a:lstStyle/>
          <a:p>
            <a:pPr marL="0" marR="0" lvl="0" indent="0" algn="just" defTabSz="914400" rtl="0" eaLnBrk="1" fontAlgn="base" latinLnBrk="0" hangingPunct="1">
              <a:lnSpc>
                <a:spcPct val="64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Forms usually display one</a:t>
            </a:r>
          </a:p>
          <a:p>
            <a:pPr marL="0" marR="0" lvl="0" indent="0" algn="just" defTabSz="914400" rtl="0" eaLnBrk="1" fontAlgn="base" latinLnBrk="0" hangingPunct="1">
              <a:lnSpc>
                <a:spcPct val="64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record at a time. Records are</a:t>
            </a:r>
          </a:p>
          <a:p>
            <a:pPr marL="0" marR="0" lvl="0" indent="0" algn="just" defTabSz="914400" rtl="0" eaLnBrk="1" fontAlgn="base" latinLnBrk="0" hangingPunct="1">
              <a:lnSpc>
                <a:spcPct val="64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Calibri" pitchFamily="34" charset="0"/>
                <a:ea typeface="宋体" pitchFamily="2" charset="-122"/>
                <a:cs typeface="宋体" pitchFamily="2" charset="-122"/>
              </a:rPr>
              <a:t>added by filling out the form</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cxnSp>
        <p:nvCxnSpPr>
          <p:cNvPr id="10" name="AutoShape 10"/>
          <p:cNvCxnSpPr>
            <a:cxnSpLocks noChangeShapeType="1"/>
          </p:cNvCxnSpPr>
          <p:nvPr/>
        </p:nvCxnSpPr>
        <p:spPr bwMode="auto">
          <a:xfrm flipH="1">
            <a:off x="5148064" y="3717032"/>
            <a:ext cx="107950" cy="754063"/>
          </a:xfrm>
          <a:prstGeom prst="straightConnector1">
            <a:avLst/>
          </a:prstGeom>
          <a:noFill/>
          <a:ln w="9525">
            <a:solidFill>
              <a:srgbClr val="000000"/>
            </a:solidFill>
            <a:round/>
            <a:headEnd/>
            <a:tailEnd/>
          </a:ln>
        </p:spPr>
      </p:cxnSp>
      <p:sp>
        <p:nvSpPr>
          <p:cNvPr id="11" name="TextBox 10"/>
          <p:cNvSpPr txBox="1"/>
          <p:nvPr/>
        </p:nvSpPr>
        <p:spPr>
          <a:xfrm>
            <a:off x="1285852" y="5715016"/>
            <a:ext cx="3350597" cy="369332"/>
          </a:xfrm>
          <a:prstGeom prst="rect">
            <a:avLst/>
          </a:prstGeom>
          <a:noFill/>
        </p:spPr>
        <p:txBody>
          <a:bodyPr wrap="none" rtlCol="0">
            <a:spAutoFit/>
          </a:bodyPr>
          <a:lstStyle/>
          <a:p>
            <a:r>
              <a:rPr lang="en-US" altLang="zh-CN" smtClean="0"/>
              <a:t>Figure 7-3  Creating a database</a:t>
            </a:r>
            <a:endParaRPr lang="zh-CN"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heckerboard(across)">
                                      <p:cBhvr>
                                        <p:cTn id="10" dur="500"/>
                                        <p:tgtEl>
                                          <p:spTgt spid="3"/>
                                        </p:tgtEl>
                                      </p:cBhvr>
                                    </p:animEffect>
                                  </p:childTnLst>
                                </p:cTn>
                              </p:par>
                              <p:par>
                                <p:cTn id="11" presetID="5"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heckerboard(across)">
                                      <p:cBhvr>
                                        <p:cTn id="16" dur="500"/>
                                        <p:tgtEl>
                                          <p:spTgt spid="5"/>
                                        </p:tgtEl>
                                      </p:cBhvr>
                                    </p:animEffect>
                                  </p:childTnLst>
                                </p:cTn>
                              </p:par>
                              <p:par>
                                <p:cTn id="17" presetID="5" presetClass="entr" presetSubtype="1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heckerboard(across)">
                                      <p:cBhvr>
                                        <p:cTn id="19" dur="500"/>
                                        <p:tgtEl>
                                          <p:spTgt spid="6"/>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heckerboard(across)">
                                      <p:cBhvr>
                                        <p:cTn id="22" dur="500"/>
                                        <p:tgtEl>
                                          <p:spTgt spid="7"/>
                                        </p:tgtEl>
                                      </p:cBhvr>
                                    </p:animEffect>
                                  </p:childTnLst>
                                </p:cTn>
                              </p:par>
                              <p:par>
                                <p:cTn id="23" presetID="5" presetClass="entr" presetSubtype="1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heckerboard(across)">
                                      <p:cBhvr>
                                        <p:cTn id="25" dur="500"/>
                                        <p:tgtEl>
                                          <p:spTgt spid="8"/>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checkerboard(across)">
                                      <p:cBhvr>
                                        <p:cTn id="28" dur="500"/>
                                        <p:tgtEl>
                                          <p:spTgt spid="9"/>
                                        </p:tgtEl>
                                      </p:cBhvr>
                                    </p:animEffect>
                                  </p:childTnLst>
                                </p:cTn>
                              </p:par>
                              <p:par>
                                <p:cTn id="29" presetID="5"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checkerboard(across)">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5786" y="1500174"/>
            <a:ext cx="7901014" cy="3714776"/>
          </a:xfrm>
        </p:spPr>
        <p:txBody>
          <a:bodyPr>
            <a:noAutofit/>
          </a:bodyPr>
          <a:lstStyle/>
          <a:p>
            <a:pPr>
              <a:lnSpc>
                <a:spcPct val="150000"/>
              </a:lnSpc>
            </a:pPr>
            <a:r>
              <a:rPr lang="en-US" altLang="zh-CN" sz="2400" smtClean="0"/>
              <a:t>After the table structure has been created, data may be entered into the table. </a:t>
            </a:r>
          </a:p>
          <a:p>
            <a:pPr>
              <a:lnSpc>
                <a:spcPct val="150000"/>
              </a:lnSpc>
            </a:pPr>
            <a:r>
              <a:rPr lang="en-US" altLang="zh-CN" sz="2400" smtClean="0"/>
              <a:t>Data entry can be performed in the regular table view—sometimes called the datasheet view, since the table looks similar to a spreadsheet—or a form can be created and used.</a:t>
            </a:r>
            <a:r>
              <a:rPr lang="en-US" altLang="zh-CN" sz="2400" b="1" smtClean="0"/>
              <a:t/>
            </a:r>
            <a:br>
              <a:rPr lang="en-US" altLang="zh-CN" sz="2400" b="1" smtClean="0"/>
            </a:br>
            <a:endParaRPr lang="zh-CN" altLang="zh-CN" sz="240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5786" y="1285860"/>
            <a:ext cx="7901014" cy="5286412"/>
          </a:xfrm>
        </p:spPr>
        <p:txBody>
          <a:bodyPr>
            <a:noAutofit/>
          </a:bodyPr>
          <a:lstStyle/>
          <a:p>
            <a:pPr>
              <a:lnSpc>
                <a:spcPct val="150000"/>
              </a:lnSpc>
            </a:pPr>
            <a:r>
              <a:rPr lang="en-US" altLang="zh-CN" sz="2400" smtClean="0"/>
              <a:t>A form allows you to view or edit table content in a more formal manner—usually just working with one record at a time, instead of a full page of records, as in the datasheet view. </a:t>
            </a:r>
          </a:p>
          <a:p>
            <a:pPr>
              <a:lnSpc>
                <a:spcPct val="150000"/>
              </a:lnSpc>
            </a:pPr>
            <a:r>
              <a:rPr lang="en-US" altLang="zh-CN" sz="2400" smtClean="0"/>
              <a:t>Figure 7-3 illustrates entering data using both methods once the table structure has been created.</a:t>
            </a:r>
            <a:r>
              <a:rPr lang="en-US" altLang="zh-CN" sz="2400" b="1" smtClean="0"/>
              <a:t/>
            </a:r>
            <a:br>
              <a:rPr lang="en-US" altLang="zh-CN" sz="2400" b="1" smtClean="0"/>
            </a:br>
            <a:endParaRPr lang="zh-CN" altLang="zh-CN" sz="240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28662" y="928670"/>
            <a:ext cx="7343772" cy="5214950"/>
          </a:xfrm>
        </p:spPr>
        <p:txBody>
          <a:bodyPr>
            <a:normAutofit fontScale="90000"/>
          </a:bodyPr>
          <a:lstStyle/>
          <a:p>
            <a:r>
              <a:rPr lang="en-US" altLang="zh-CN" sz="4800" b="1" noProof="1" smtClean="0">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PART 3 </a:t>
            </a:r>
            <a:br>
              <a:rPr lang="en-US" altLang="zh-CN" sz="4800" b="1" noProof="1" smtClean="0">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br>
            <a:r>
              <a:rPr lang="en-US" altLang="zh-CN" sz="4800" b="1" noProof="1" smtClean="0">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PROGRAMMING LANGUAGES AND DATABASES</a:t>
            </a:r>
            <a:br>
              <a:rPr lang="en-US" altLang="zh-CN" sz="4800" b="1" noProof="1" smtClean="0">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br>
            <a:r>
              <a:rPr lang="en-US" altLang="zh-CN" sz="4800" b="1" noProof="1" smtClean="0">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
            </a:r>
            <a:br>
              <a:rPr lang="en-US" altLang="zh-CN" sz="4800" b="1" noProof="1" smtClean="0">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br>
            <a:r>
              <a:rPr lang="en-US" altLang="zh-CN" sz="4800" smtClean="0">
                <a:solidFill>
                  <a:srgbClr val="00B050"/>
                </a:solidFill>
              </a:rPr>
              <a:t>CHAPTER 7  DATABASE</a:t>
            </a:r>
            <a:r>
              <a:rPr lang="zh-CN" altLang="zh-CN" sz="4800" smtClean="0"/>
              <a:t/>
            </a:r>
            <a:br>
              <a:rPr lang="zh-CN" altLang="zh-CN" sz="4800" smtClean="0"/>
            </a:br>
            <a:r>
              <a:rPr lang="en-US" altLang="zh-CN" sz="4800" smtClean="0"/>
              <a:t/>
            </a:r>
            <a:br>
              <a:rPr lang="en-US" altLang="zh-CN" sz="4800" smtClean="0"/>
            </a:br>
            <a:r>
              <a:rPr lang="en-US" altLang="zh-CN" sz="4800" smtClean="0">
                <a:solidFill>
                  <a:schemeClr val="bg1">
                    <a:lumMod val="95000"/>
                  </a:schemeClr>
                </a:solidFill>
              </a:rPr>
              <a:t> </a:t>
            </a:r>
            <a:r>
              <a:rPr lang="en-US" altLang="zh-CN" sz="4800" smtClean="0">
                <a:solidFill>
                  <a:srgbClr val="FF0000"/>
                </a:solidFill>
              </a:rPr>
              <a:t>7.1  DATABASE CONCEPTS</a:t>
            </a:r>
            <a:r>
              <a:rPr lang="zh-CN" altLang="en-US" sz="4800" smtClean="0">
                <a:solidFill>
                  <a:schemeClr val="bg1">
                    <a:lumMod val="95000"/>
                  </a:schemeClr>
                </a:solidFill>
              </a:rPr>
              <a:t/>
            </a:r>
            <a:br>
              <a:rPr lang="zh-CN" altLang="en-US" sz="4800" smtClean="0">
                <a:solidFill>
                  <a:schemeClr val="bg1">
                    <a:lumMod val="95000"/>
                  </a:schemeClr>
                </a:solidFill>
              </a:rPr>
            </a:br>
            <a:endParaRPr lang="zh-CN" altLang="en-US" sz="3600" b="1">
              <a:solidFill>
                <a:srgbClr val="C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smtClean="0"/>
              <a:t>3. Modifying a Database</a:t>
            </a:r>
            <a:endParaRPr lang="zh-CN" altLang="en-US"/>
          </a:p>
        </p:txBody>
      </p:sp>
      <p:sp>
        <p:nvSpPr>
          <p:cNvPr id="3" name="内容占位符 2"/>
          <p:cNvSpPr>
            <a:spLocks noGrp="1"/>
          </p:cNvSpPr>
          <p:nvPr>
            <p:ph idx="1"/>
          </p:nvPr>
        </p:nvSpPr>
        <p:spPr/>
        <p:txBody>
          <a:bodyPr/>
          <a:lstStyle/>
          <a:p>
            <a:pPr>
              <a:lnSpc>
                <a:spcPct val="150000"/>
              </a:lnSpc>
            </a:pPr>
            <a:r>
              <a:rPr lang="en-US" altLang="zh-CN" smtClean="0"/>
              <a:t>Once a database table has been created, it may need to be modified. </a:t>
            </a:r>
          </a:p>
          <a:p>
            <a:pPr>
              <a:lnSpc>
                <a:spcPct val="150000"/>
              </a:lnSpc>
            </a:pPr>
            <a:r>
              <a:rPr lang="en-US" altLang="zh-CN" smtClean="0"/>
              <a:t>Changes may be made to the table structure or to the data located in the table as needed.</a:t>
            </a:r>
            <a:endParaRPr lang="zh-CN" altLang="zh-CN" smtClean="0"/>
          </a:p>
          <a:p>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5786" y="1285860"/>
            <a:ext cx="7901014" cy="4714908"/>
          </a:xfrm>
        </p:spPr>
        <p:txBody>
          <a:bodyPr>
            <a:noAutofit/>
          </a:bodyPr>
          <a:lstStyle/>
          <a:p>
            <a:pPr>
              <a:lnSpc>
                <a:spcPct val="150000"/>
              </a:lnSpc>
            </a:pPr>
            <a:r>
              <a:rPr lang="zh-CN" altLang="zh-CN" sz="2400" b="1" smtClean="0"/>
              <a:t>（</a:t>
            </a:r>
            <a:r>
              <a:rPr lang="en-US" altLang="zh-CN" sz="2400" b="1" smtClean="0"/>
              <a:t>1</a:t>
            </a:r>
            <a:r>
              <a:rPr lang="zh-CN" altLang="zh-CN" sz="2400" b="1" smtClean="0"/>
              <a:t>）</a:t>
            </a:r>
            <a:r>
              <a:rPr lang="en-US" altLang="zh-CN" sz="2400" b="1" smtClean="0"/>
              <a:t>Modifying the Table Structure</a:t>
            </a:r>
            <a:endParaRPr lang="zh-CN" altLang="zh-CN" sz="2400" b="1" smtClean="0"/>
          </a:p>
          <a:p>
            <a:pPr>
              <a:lnSpc>
                <a:spcPct val="150000"/>
              </a:lnSpc>
            </a:pPr>
            <a:r>
              <a:rPr lang="en-US" altLang="zh-CN" sz="2400" smtClean="0"/>
              <a:t>        The table structure needs to be modified only when there are changes to the field properties. </a:t>
            </a:r>
          </a:p>
          <a:p>
            <a:pPr>
              <a:lnSpc>
                <a:spcPct val="150000"/>
              </a:lnSpc>
            </a:pPr>
            <a:r>
              <a:rPr lang="en-US" altLang="zh-CN" sz="2400" smtClean="0"/>
              <a:t>For example, a field may need to be widened to accommodate a name that is longer than anticipated, the wrong field type may have been initially selected, or a new field may need to be added.</a:t>
            </a:r>
            <a:endParaRPr lang="zh-CN" altLang="zh-CN" sz="240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5786" y="1285860"/>
            <a:ext cx="7901014" cy="5286412"/>
          </a:xfrm>
        </p:spPr>
        <p:txBody>
          <a:bodyPr>
            <a:noAutofit/>
          </a:bodyPr>
          <a:lstStyle/>
          <a:p>
            <a:pPr>
              <a:lnSpc>
                <a:spcPct val="150000"/>
              </a:lnSpc>
            </a:pPr>
            <a:r>
              <a:rPr lang="zh-CN" altLang="zh-CN" sz="2400" b="1" smtClean="0"/>
              <a:t>（</a:t>
            </a:r>
            <a:r>
              <a:rPr lang="en-US" altLang="zh-CN" sz="2400" b="1" smtClean="0"/>
              <a:t>2</a:t>
            </a:r>
            <a:r>
              <a:rPr lang="zh-CN" altLang="zh-CN" sz="2400" b="1" smtClean="0"/>
              <a:t>）</a:t>
            </a:r>
            <a:r>
              <a:rPr lang="en-US" altLang="zh-CN" sz="2400" b="1" smtClean="0"/>
              <a:t>Editing, Adding, and Deleting Records</a:t>
            </a:r>
            <a:endParaRPr lang="zh-CN" altLang="zh-CN" sz="2400" b="1" smtClean="0"/>
          </a:p>
          <a:p>
            <a:pPr>
              <a:lnSpc>
                <a:spcPct val="150000"/>
              </a:lnSpc>
            </a:pPr>
            <a:r>
              <a:rPr lang="en-US" altLang="zh-CN" sz="2400" smtClean="0"/>
              <a:t>        To make changes to the actual data in a table, the table must first be opened (either using the table datasheet view or a form), and then the necessary changes can be made. </a:t>
            </a:r>
          </a:p>
          <a:p>
            <a:pPr>
              <a:lnSpc>
                <a:spcPct val="150000"/>
              </a:lnSpc>
            </a:pPr>
            <a:r>
              <a:rPr lang="en-US" altLang="zh-CN" sz="2400" smtClean="0"/>
              <a:t>To move to a particular record to edit its contents, either the arrows and other keyboard directional keys or the record buttons located at the bottom of the window, can be used (refer again to Figure 7-3).</a:t>
            </a:r>
            <a:endParaRPr lang="zh-CN" altLang="zh-CN" sz="240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8370" name="Picture 2" descr="https://pic.rmb.bdstatic.com/bjh/down/ce3e242a5076f4936394348f7aa5fbaa.jpeg"/>
          <p:cNvPicPr>
            <a:picLocks noChangeAspect="1" noChangeArrowheads="1"/>
          </p:cNvPicPr>
          <p:nvPr/>
        </p:nvPicPr>
        <p:blipFill>
          <a:blip r:embed="rId2"/>
          <a:srcRect/>
          <a:stretch>
            <a:fillRect/>
          </a:stretch>
        </p:blipFill>
        <p:spPr bwMode="auto">
          <a:xfrm>
            <a:off x="642910" y="1214422"/>
            <a:ext cx="7842303" cy="3714776"/>
          </a:xfrm>
          <a:prstGeom prst="rect">
            <a:avLst/>
          </a:prstGeom>
          <a:noFill/>
        </p:spPr>
      </p:pic>
      <p:sp>
        <p:nvSpPr>
          <p:cNvPr id="4" name="TextBox 3"/>
          <p:cNvSpPr txBox="1"/>
          <p:nvPr/>
        </p:nvSpPr>
        <p:spPr>
          <a:xfrm>
            <a:off x="4857752" y="5643578"/>
            <a:ext cx="2026517"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5786" y="1285860"/>
            <a:ext cx="7901014" cy="5286412"/>
          </a:xfrm>
        </p:spPr>
        <p:txBody>
          <a:bodyPr>
            <a:noAutofit/>
          </a:bodyPr>
          <a:lstStyle/>
          <a:p>
            <a:pPr>
              <a:lnSpc>
                <a:spcPct val="150000"/>
              </a:lnSpc>
            </a:pPr>
            <a:r>
              <a:rPr lang="en-US" altLang="zh-CN" sz="2400" smtClean="0"/>
              <a:t>Since records are typically added to the end of a table, there is usually a New Record button in the group of record buttons that automatically moves you to a blank record at the end of the table.</a:t>
            </a:r>
            <a:endParaRPr lang="zh-CN" altLang="zh-CN" sz="2400" smtClean="0"/>
          </a:p>
          <a:p>
            <a:pPr>
              <a:lnSpc>
                <a:spcPct val="150000"/>
              </a:lnSpc>
            </a:pPr>
            <a:r>
              <a:rPr lang="en-US" altLang="zh-CN" sz="2400" smtClean="0"/>
              <a:t>        To delete a record, either the Delete key on the keyboard or some type of Delete Record option on the menu bar is used.</a:t>
            </a:r>
            <a:endParaRPr lang="zh-CN" altLang="zh-CN" sz="240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346" name="Picture 2" descr="https://www.yiibai.com/uploads/images/201712/2612/258101216_98626.png"/>
          <p:cNvPicPr>
            <a:picLocks noChangeAspect="1" noChangeArrowheads="1"/>
          </p:cNvPicPr>
          <p:nvPr/>
        </p:nvPicPr>
        <p:blipFill>
          <a:blip r:embed="rId2"/>
          <a:srcRect/>
          <a:stretch>
            <a:fillRect/>
          </a:stretch>
        </p:blipFill>
        <p:spPr bwMode="auto">
          <a:xfrm>
            <a:off x="642910" y="1285860"/>
            <a:ext cx="7953031" cy="4143404"/>
          </a:xfrm>
          <a:prstGeom prst="rect">
            <a:avLst/>
          </a:prstGeom>
          <a:noFill/>
        </p:spPr>
      </p:pic>
      <p:sp>
        <p:nvSpPr>
          <p:cNvPr id="4" name="TextBox 3"/>
          <p:cNvSpPr txBox="1"/>
          <p:nvPr/>
        </p:nvSpPr>
        <p:spPr>
          <a:xfrm>
            <a:off x="5143504" y="5857892"/>
            <a:ext cx="2026517"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571480"/>
            <a:ext cx="8229600" cy="1066800"/>
          </a:xfrm>
        </p:spPr>
        <p:txBody>
          <a:bodyPr>
            <a:normAutofit/>
          </a:bodyPr>
          <a:lstStyle/>
          <a:p>
            <a:r>
              <a:rPr lang="en-US" altLang="zh-CN" b="1" smtClean="0"/>
              <a:t>4. Queries and Reports</a:t>
            </a:r>
            <a:endParaRPr lang="zh-CN" altLang="en-US"/>
          </a:p>
        </p:txBody>
      </p:sp>
      <p:sp>
        <p:nvSpPr>
          <p:cNvPr id="3" name="内容占位符 2"/>
          <p:cNvSpPr>
            <a:spLocks noGrp="1"/>
          </p:cNvSpPr>
          <p:nvPr>
            <p:ph idx="1"/>
          </p:nvPr>
        </p:nvSpPr>
        <p:spPr>
          <a:xfrm>
            <a:off x="500034" y="1785926"/>
            <a:ext cx="8229600" cy="4325112"/>
          </a:xfrm>
        </p:spPr>
        <p:txBody>
          <a:bodyPr>
            <a:normAutofit fontScale="77500" lnSpcReduction="20000"/>
          </a:bodyPr>
          <a:lstStyle/>
          <a:p>
            <a:pPr>
              <a:lnSpc>
                <a:spcPct val="150000"/>
              </a:lnSpc>
            </a:pPr>
            <a:r>
              <a:rPr lang="en-US" altLang="zh-CN" smtClean="0"/>
              <a:t>To retrieve information from a database, queries and reports are used. </a:t>
            </a:r>
          </a:p>
          <a:p>
            <a:pPr>
              <a:lnSpc>
                <a:spcPct val="150000"/>
              </a:lnSpc>
            </a:pPr>
            <a:r>
              <a:rPr lang="en-US" altLang="zh-CN" smtClean="0"/>
              <a:t>A query is a question, or, in database terms, a request for specific information from the database.</a:t>
            </a:r>
          </a:p>
          <a:p>
            <a:pPr>
              <a:lnSpc>
                <a:spcPct val="150000"/>
              </a:lnSpc>
            </a:pPr>
            <a:r>
              <a:rPr lang="en-US" altLang="zh-CN" smtClean="0"/>
              <a:t>A query takes your instructions about what information you want to find and displays just that requested information. </a:t>
            </a:r>
          </a:p>
          <a:p>
            <a:pPr>
              <a:lnSpc>
                <a:spcPct val="150000"/>
              </a:lnSpc>
            </a:pPr>
            <a:r>
              <a:rPr lang="en-US" altLang="zh-CN" smtClean="0"/>
              <a:t>A report is a more formal printout of a table or query result.</a:t>
            </a:r>
            <a:r>
              <a:rPr lang="en-US" altLang="zh-CN" b="1" smtClean="0"/>
              <a:t> </a:t>
            </a:r>
            <a:endParaRPr lang="zh-CN" altLang="zh-CN"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s://pic.rmb.bdstatic.com/bjh/down/6b3d98e11cbf9976dcbdb689c6573635.jpeg"/>
          <p:cNvPicPr>
            <a:picLocks noChangeAspect="1" noChangeArrowheads="1"/>
          </p:cNvPicPr>
          <p:nvPr/>
        </p:nvPicPr>
        <p:blipFill>
          <a:blip r:embed="rId2"/>
          <a:srcRect/>
          <a:stretch>
            <a:fillRect/>
          </a:stretch>
        </p:blipFill>
        <p:spPr bwMode="auto">
          <a:xfrm>
            <a:off x="571472" y="928670"/>
            <a:ext cx="7509520" cy="5072098"/>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t="37500" r="77588" b="44792"/>
          <a:stretch>
            <a:fillRect/>
          </a:stretch>
        </p:blipFill>
        <p:spPr bwMode="auto">
          <a:xfrm>
            <a:off x="285720" y="357166"/>
            <a:ext cx="4500594" cy="200026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l="195" t="32291" r="81055" b="34375"/>
          <a:stretch>
            <a:fillRect/>
          </a:stretch>
        </p:blipFill>
        <p:spPr bwMode="auto">
          <a:xfrm>
            <a:off x="4643438" y="2428868"/>
            <a:ext cx="4143404" cy="4143404"/>
          </a:xfrm>
          <a:prstGeom prst="rect">
            <a:avLst/>
          </a:prstGeom>
          <a:noFill/>
          <a:ln w="9525">
            <a:noFill/>
            <a:miter lim="800000"/>
            <a:headEnd/>
            <a:tailEnd/>
          </a:ln>
          <a:effectLst/>
        </p:spPr>
      </p:pic>
      <p:sp>
        <p:nvSpPr>
          <p:cNvPr id="4" name="矩形 3"/>
          <p:cNvSpPr/>
          <p:nvPr/>
        </p:nvSpPr>
        <p:spPr>
          <a:xfrm>
            <a:off x="4500562" y="2928934"/>
            <a:ext cx="4500594" cy="5715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s://img0.baidu.com/it/u=3467166950,3261018892&amp;fm=253&amp;fmt=auto&amp;app=138&amp;f=JPEG?w=545&amp;h=446"/>
          <p:cNvPicPr>
            <a:picLocks noChangeAspect="1" noChangeArrowheads="1"/>
          </p:cNvPicPr>
          <p:nvPr/>
        </p:nvPicPr>
        <p:blipFill>
          <a:blip r:embed="rId2"/>
          <a:srcRect/>
          <a:stretch>
            <a:fillRect/>
          </a:stretch>
        </p:blipFill>
        <p:spPr bwMode="auto">
          <a:xfrm>
            <a:off x="714348" y="714356"/>
            <a:ext cx="6072230" cy="4968189"/>
          </a:xfrm>
          <a:prstGeom prst="rect">
            <a:avLst/>
          </a:prstGeom>
          <a:noFill/>
        </p:spPr>
      </p:pic>
      <p:sp>
        <p:nvSpPr>
          <p:cNvPr id="3" name="TextBox 2"/>
          <p:cNvSpPr txBox="1"/>
          <p:nvPr/>
        </p:nvSpPr>
        <p:spPr>
          <a:xfrm>
            <a:off x="6357950" y="6143644"/>
            <a:ext cx="2643206" cy="369332"/>
          </a:xfrm>
          <a:prstGeom prst="rect">
            <a:avLst/>
          </a:prstGeom>
          <a:solidFill>
            <a:schemeClr val="bg1"/>
          </a:solidFill>
        </p:spPr>
        <p:txBody>
          <a:bodyPr wrap="square" rtlCol="0">
            <a:spAutoFit/>
          </a:bodyPr>
          <a:lstStyle/>
          <a:p>
            <a:r>
              <a:rPr lang="en-US" altLang="zh-CN" smtClean="0"/>
              <a:t>From the Internet</a:t>
            </a:r>
            <a:endParaRPr lang="zh-CN" altLang="en-US"/>
          </a:p>
        </p:txBody>
      </p:sp>
      <p:sp>
        <p:nvSpPr>
          <p:cNvPr id="4" name="TextBox 3"/>
          <p:cNvSpPr txBox="1"/>
          <p:nvPr/>
        </p:nvSpPr>
        <p:spPr>
          <a:xfrm>
            <a:off x="4429124" y="5354437"/>
            <a:ext cx="3057247" cy="646331"/>
          </a:xfrm>
          <a:prstGeom prst="rect">
            <a:avLst/>
          </a:prstGeom>
          <a:solidFill>
            <a:schemeClr val="bg1"/>
          </a:solidFill>
        </p:spPr>
        <p:txBody>
          <a:bodyPr wrap="square" rtlCol="0">
            <a:spAutoFit/>
          </a:bodyPr>
          <a:lstStyle/>
          <a:p>
            <a:r>
              <a:rPr lang="zh-CN" altLang="en-US" smtClean="0"/>
              <a:t>关系型</a:t>
            </a:r>
            <a:r>
              <a:rPr lang="zh-CN" altLang="en-US" smtClean="0"/>
              <a:t>数据库</a:t>
            </a:r>
            <a:endParaRPr lang="en-US" altLang="zh-CN" smtClean="0"/>
          </a:p>
          <a:p>
            <a:r>
              <a:rPr lang="en-US" altLang="zh-CN" smtClean="0"/>
              <a:t>relational </a:t>
            </a:r>
            <a:r>
              <a:rPr lang="en-US" altLang="zh-CN" smtClean="0"/>
              <a:t>database </a:t>
            </a:r>
            <a:r>
              <a:rPr lang="en-US" altLang="zh-CN" smtClean="0"/>
              <a:t>software</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428604"/>
            <a:ext cx="8229600" cy="1066800"/>
          </a:xfrm>
        </p:spPr>
        <p:txBody>
          <a:bodyPr>
            <a:normAutofit/>
          </a:bodyPr>
          <a:lstStyle/>
          <a:p>
            <a:r>
              <a:rPr lang="en-US" altLang="zh-CN" smtClean="0"/>
              <a:t>KEYWORDS</a:t>
            </a:r>
            <a:endParaRPr lang="zh-CN" altLang="en-US"/>
          </a:p>
        </p:txBody>
      </p:sp>
      <p:sp>
        <p:nvSpPr>
          <p:cNvPr id="3" name="内容占位符 2"/>
          <p:cNvSpPr>
            <a:spLocks noGrp="1"/>
          </p:cNvSpPr>
          <p:nvPr>
            <p:ph idx="1"/>
          </p:nvPr>
        </p:nvSpPr>
        <p:spPr>
          <a:xfrm>
            <a:off x="0" y="1785926"/>
            <a:ext cx="9144000" cy="4572000"/>
          </a:xfrm>
        </p:spPr>
        <p:txBody>
          <a:bodyPr>
            <a:normAutofit fontScale="92500"/>
          </a:bodyPr>
          <a:lstStyle/>
          <a:p>
            <a:r>
              <a:rPr lang="en-US" altLang="zh-CN" sz="2800" smtClean="0"/>
              <a:t>database                            	</a:t>
            </a:r>
            <a:r>
              <a:rPr lang="zh-CN" altLang="zh-CN" sz="2800" smtClean="0"/>
              <a:t>数据库</a:t>
            </a:r>
          </a:p>
          <a:p>
            <a:r>
              <a:rPr lang="en-US" altLang="zh-CN" sz="2800" smtClean="0"/>
              <a:t>DBMS (Data Base Management System)  </a:t>
            </a:r>
            <a:r>
              <a:rPr lang="zh-CN" altLang="zh-CN" sz="2800" smtClean="0"/>
              <a:t>数据库管理系统</a:t>
            </a:r>
          </a:p>
          <a:p>
            <a:r>
              <a:rPr lang="en-US" altLang="zh-CN" sz="2800" smtClean="0"/>
              <a:t>relational database                    	</a:t>
            </a:r>
            <a:r>
              <a:rPr lang="zh-CN" altLang="zh-CN" sz="2800" smtClean="0"/>
              <a:t>关系型数据库</a:t>
            </a:r>
          </a:p>
          <a:p>
            <a:r>
              <a:rPr lang="en-US" altLang="zh-CN" sz="2800" smtClean="0"/>
              <a:t>field                               	</a:t>
            </a:r>
            <a:r>
              <a:rPr lang="zh-CN" altLang="zh-CN" sz="2800" smtClean="0"/>
              <a:t>字段</a:t>
            </a:r>
          </a:p>
          <a:p>
            <a:r>
              <a:rPr lang="en-US" altLang="zh-CN" sz="2800" smtClean="0"/>
              <a:t>record                              </a:t>
            </a:r>
            <a:r>
              <a:rPr lang="zh-CN" altLang="zh-CN" sz="2800" smtClean="0"/>
              <a:t>记录</a:t>
            </a:r>
          </a:p>
          <a:p>
            <a:r>
              <a:rPr lang="en-US" altLang="zh-CN" sz="2800" smtClean="0"/>
              <a:t>file                                	</a:t>
            </a:r>
            <a:r>
              <a:rPr lang="zh-CN" altLang="zh-CN" sz="2800" smtClean="0"/>
              <a:t>文件</a:t>
            </a:r>
          </a:p>
          <a:p>
            <a:r>
              <a:rPr lang="en-US" altLang="zh-CN" sz="2800" smtClean="0"/>
              <a:t>ID (Identification)        </a:t>
            </a:r>
            <a:r>
              <a:rPr lang="zh-CN" altLang="zh-CN" sz="2800" smtClean="0"/>
              <a:t>标识，识别，身份证</a:t>
            </a:r>
          </a:p>
          <a:p>
            <a:r>
              <a:rPr lang="en-US" altLang="zh-CN" sz="2800" smtClean="0"/>
              <a:t>table                               	</a:t>
            </a:r>
            <a:r>
              <a:rPr lang="zh-CN" altLang="zh-CN" sz="2800" smtClean="0"/>
              <a:t>表</a:t>
            </a:r>
          </a:p>
          <a:p>
            <a:r>
              <a:rPr lang="en-US" altLang="zh-CN" sz="2800" smtClean="0"/>
              <a:t>data item                         </a:t>
            </a:r>
            <a:r>
              <a:rPr lang="zh-CN" altLang="zh-CN" sz="2800" smtClean="0"/>
              <a:t>数据项</a:t>
            </a:r>
          </a:p>
          <a:p>
            <a:r>
              <a:rPr lang="en-US" altLang="zh-CN" sz="2800" smtClean="0"/>
              <a:t>		</a:t>
            </a:r>
            <a:endParaRPr lang="zh-CN" altLang="zh-CN" sz="2800" dirty="0"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28662" y="928670"/>
            <a:ext cx="7343772" cy="5214950"/>
          </a:xfrm>
        </p:spPr>
        <p:txBody>
          <a:bodyPr>
            <a:normAutofit fontScale="90000"/>
          </a:bodyPr>
          <a:lstStyle/>
          <a:p>
            <a:r>
              <a:rPr lang="en-US" altLang="zh-CN" sz="4800" b="1" noProof="1" smtClean="0">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PART 3 </a:t>
            </a:r>
            <a:br>
              <a:rPr lang="en-US" altLang="zh-CN" sz="4800" b="1" noProof="1" smtClean="0">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br>
            <a:r>
              <a:rPr lang="en-US" altLang="zh-CN" sz="4800" b="1" noProof="1" smtClean="0">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PROGRAMMING LANGUAGES AND DATABASES</a:t>
            </a:r>
            <a:br>
              <a:rPr lang="en-US" altLang="zh-CN" sz="4800" b="1" noProof="1" smtClean="0">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br>
            <a:r>
              <a:rPr lang="en-US" altLang="zh-CN" sz="4800" b="1" noProof="1" smtClean="0">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t/>
            </a:r>
            <a:br>
              <a:rPr lang="en-US" altLang="zh-CN" sz="4800" b="1" noProof="1" smtClean="0">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sym typeface="+mn-ea"/>
              </a:rPr>
            </a:br>
            <a:r>
              <a:rPr lang="en-US" altLang="zh-CN" sz="4800" smtClean="0">
                <a:solidFill>
                  <a:srgbClr val="00B050"/>
                </a:solidFill>
              </a:rPr>
              <a:t>CHAPTER 7 DATABASE</a:t>
            </a:r>
            <a:r>
              <a:rPr lang="zh-CN" altLang="zh-CN" sz="4800" smtClean="0"/>
              <a:t/>
            </a:r>
            <a:br>
              <a:rPr lang="zh-CN" altLang="zh-CN" sz="4800" smtClean="0"/>
            </a:br>
            <a:r>
              <a:rPr lang="en-US" altLang="zh-CN" sz="4800" smtClean="0"/>
              <a:t/>
            </a:r>
            <a:br>
              <a:rPr lang="en-US" altLang="zh-CN" sz="4800" smtClean="0"/>
            </a:br>
            <a:r>
              <a:rPr lang="en-US" altLang="zh-CN" sz="4800" smtClean="0">
                <a:solidFill>
                  <a:schemeClr val="bg1">
                    <a:lumMod val="95000"/>
                  </a:schemeClr>
                </a:solidFill>
              </a:rPr>
              <a:t> </a:t>
            </a:r>
            <a:r>
              <a:rPr lang="en-US" altLang="zh-CN" sz="4800" smtClean="0">
                <a:solidFill>
                  <a:srgbClr val="FF0000"/>
                </a:solidFill>
              </a:rPr>
              <a:t>7.2  THE WEB DATABASES</a:t>
            </a:r>
            <a:r>
              <a:rPr lang="zh-CN" altLang="en-US" sz="4800" smtClean="0">
                <a:solidFill>
                  <a:schemeClr val="bg1">
                    <a:lumMod val="95000"/>
                  </a:schemeClr>
                </a:solidFill>
              </a:rPr>
              <a:t/>
            </a:r>
            <a:br>
              <a:rPr lang="zh-CN" altLang="en-US" sz="4800" smtClean="0">
                <a:solidFill>
                  <a:schemeClr val="bg1">
                    <a:lumMod val="95000"/>
                  </a:schemeClr>
                </a:solidFill>
              </a:rPr>
            </a:br>
            <a:endParaRPr lang="zh-CN" altLang="en-US" sz="3600" b="1">
              <a:solidFill>
                <a:srgbClr val="C00000"/>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4400" smtClean="0"/>
              <a:t>KEYWORDS</a:t>
            </a:r>
            <a:endParaRPr lang="zh-CN" altLang="en-US"/>
          </a:p>
        </p:txBody>
      </p:sp>
      <p:sp>
        <p:nvSpPr>
          <p:cNvPr id="2" name="内容占位符 1"/>
          <p:cNvSpPr>
            <a:spLocks noGrp="1"/>
          </p:cNvSpPr>
          <p:nvPr>
            <p:ph idx="1"/>
          </p:nvPr>
        </p:nvSpPr>
        <p:spPr/>
        <p:txBody>
          <a:bodyPr>
            <a:normAutofit/>
          </a:bodyPr>
          <a:lstStyle/>
          <a:p>
            <a:r>
              <a:rPr lang="en-US" altLang="zh-CN" smtClean="0"/>
              <a:t>       online ordering                      	</a:t>
            </a:r>
            <a:r>
              <a:rPr lang="zh-CN" altLang="zh-CN" smtClean="0"/>
              <a:t>在线订货</a:t>
            </a:r>
          </a:p>
          <a:p>
            <a:r>
              <a:rPr lang="en-US" altLang="zh-CN" smtClean="0"/>
              <a:t>	peer-to-peer                         	</a:t>
            </a:r>
            <a:r>
              <a:rPr lang="zh-CN" altLang="zh-CN" smtClean="0"/>
              <a:t>对等的</a:t>
            </a:r>
          </a:p>
          <a:p>
            <a:r>
              <a:rPr lang="en-US" altLang="zh-CN" smtClean="0"/>
              <a:t>	retrieval                            	</a:t>
            </a:r>
            <a:r>
              <a:rPr lang="zh-CN" altLang="zh-CN" smtClean="0"/>
              <a:t>检索</a:t>
            </a:r>
          </a:p>
          <a:p>
            <a:r>
              <a:rPr lang="en-US" altLang="zh-CN" smtClean="0"/>
              <a:t>	script                       </a:t>
            </a:r>
            <a:r>
              <a:rPr lang="zh-CN" altLang="zh-CN" smtClean="0"/>
              <a:t>脚本〔文件〕，稿本，过程</a:t>
            </a:r>
          </a:p>
          <a:p>
            <a:r>
              <a:rPr lang="en-US" altLang="zh-CN" smtClean="0"/>
              <a:t>	dynamic web page                   	</a:t>
            </a:r>
            <a:r>
              <a:rPr lang="zh-CN" altLang="zh-CN" smtClean="0"/>
              <a:t>动态网页</a:t>
            </a:r>
          </a:p>
          <a:p>
            <a:r>
              <a:rPr lang="en-US" altLang="zh-CN" smtClean="0"/>
              <a:t>	static web page                      	</a:t>
            </a:r>
            <a:r>
              <a:rPr lang="zh-CN" altLang="zh-CN" smtClean="0"/>
              <a:t>静态网页</a:t>
            </a:r>
          </a:p>
          <a:p>
            <a:r>
              <a:rPr lang="en-US" altLang="zh-CN" smtClean="0"/>
              <a:t>	form                              	</a:t>
            </a:r>
            <a:r>
              <a:rPr lang="zh-CN" altLang="zh-CN" smtClean="0"/>
              <a:t>表单，表格，窗体</a:t>
            </a:r>
          </a:p>
          <a:p>
            <a:r>
              <a:rPr lang="en-US" altLang="zh-CN" smtClean="0"/>
              <a:t>	database query                       	</a:t>
            </a:r>
            <a:r>
              <a:rPr lang="zh-CN" altLang="zh-CN" smtClean="0"/>
              <a:t>数据库查询</a:t>
            </a:r>
          </a:p>
          <a:p>
            <a:r>
              <a:rPr lang="en-US" altLang="zh-CN" smtClean="0"/>
              <a:t>	middle ware                        	</a:t>
            </a:r>
            <a:r>
              <a:rPr lang="zh-CN" altLang="zh-CN" smtClean="0"/>
              <a:t>中间件</a:t>
            </a:r>
          </a:p>
          <a:p>
            <a:pPr>
              <a:buNone/>
            </a:pPr>
            <a:endParaRPr lang="zh-CN" altLang="zh-CN"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2844" y="1142984"/>
            <a:ext cx="8786874" cy="4983179"/>
          </a:xfrm>
        </p:spPr>
        <p:txBody>
          <a:bodyPr>
            <a:normAutofit/>
          </a:bodyPr>
          <a:lstStyle/>
          <a:p>
            <a:r>
              <a:rPr lang="en-US" altLang="zh-CN" sz="2400" smtClean="0"/>
              <a:t>CGI (Common Gateway Interface)      	</a:t>
            </a:r>
            <a:r>
              <a:rPr lang="zh-CN" altLang="zh-CN" sz="2400" smtClean="0"/>
              <a:t>公用网关接口</a:t>
            </a:r>
          </a:p>
          <a:p>
            <a:r>
              <a:rPr lang="en-US" altLang="zh-CN" sz="2400" smtClean="0"/>
              <a:t>API (Application Program Interface)     </a:t>
            </a:r>
            <a:r>
              <a:rPr lang="zh-CN" altLang="zh-CN" sz="2400" smtClean="0"/>
              <a:t>应用程序接口</a:t>
            </a:r>
          </a:p>
          <a:p>
            <a:r>
              <a:rPr lang="en-US" altLang="zh-CN" sz="2400" smtClean="0"/>
              <a:t>PHP (Personal Home Page)           	</a:t>
            </a:r>
            <a:r>
              <a:rPr lang="zh-CN" altLang="zh-CN" sz="2400" smtClean="0"/>
              <a:t>个人家庭主页</a:t>
            </a:r>
          </a:p>
          <a:p>
            <a:r>
              <a:rPr lang="en-US" altLang="zh-CN" sz="2400" smtClean="0"/>
              <a:t>ASP (Active Server Page)  </a:t>
            </a:r>
            <a:r>
              <a:rPr lang="zh-CN" altLang="zh-CN" sz="2400" smtClean="0"/>
              <a:t>现用服务器页面，动态服务器主页</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785794"/>
            <a:ext cx="8643998" cy="5857916"/>
          </a:xfrm>
        </p:spPr>
        <p:txBody>
          <a:bodyPr>
            <a:noAutofit/>
          </a:bodyPr>
          <a:lstStyle/>
          <a:p>
            <a:pPr>
              <a:lnSpc>
                <a:spcPct val="170000"/>
              </a:lnSpc>
            </a:pPr>
            <a:r>
              <a:rPr lang="en-US" altLang="zh-CN" sz="2400" smtClean="0"/>
              <a:t>Databases are extremely common on the World Wide Web. </a:t>
            </a:r>
          </a:p>
          <a:p>
            <a:pPr>
              <a:lnSpc>
                <a:spcPct val="170000"/>
              </a:lnSpc>
            </a:pPr>
            <a:r>
              <a:rPr lang="en-US" altLang="zh-CN" sz="2400" smtClean="0"/>
              <a:t>Virtually all companies that offer products or corporate information, online ordering, or similar activities through a Web site use a database. </a:t>
            </a:r>
          </a:p>
          <a:p>
            <a:pPr>
              <a:lnSpc>
                <a:spcPct val="170000"/>
              </a:lnSpc>
            </a:pPr>
            <a:r>
              <a:rPr lang="en-US" altLang="zh-CN" sz="2400" smtClean="0"/>
              <a:t>The most common applications involve client-server database transactions, where the user’s browser is the client software.</a:t>
            </a:r>
          </a:p>
          <a:p>
            <a:pPr>
              <a:lnSpc>
                <a:spcPct val="170000"/>
              </a:lnSpc>
            </a:pPr>
            <a:r>
              <a:rPr lang="en-US" altLang="zh-CN" sz="2400" smtClean="0"/>
              <a:t>The use of peer-to-peer information exchange, however, is increasing.</a:t>
            </a:r>
            <a:endParaRPr lang="zh-CN" altLang="zh-CN" sz="2400" smtClean="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43000"/>
            <a:ext cx="8229600" cy="571488"/>
          </a:xfrm>
        </p:spPr>
        <p:txBody>
          <a:bodyPr>
            <a:normAutofit fontScale="90000"/>
          </a:bodyPr>
          <a:lstStyle/>
          <a:p>
            <a:r>
              <a:rPr lang="en-US" altLang="zh-CN" b="1" smtClean="0"/>
              <a:t>1. Examples of Web Databases in Use</a:t>
            </a:r>
            <a:endParaRPr lang="zh-CN" altLang="en-US"/>
          </a:p>
        </p:txBody>
      </p:sp>
      <p:sp>
        <p:nvSpPr>
          <p:cNvPr id="3" name="内容占位符 2"/>
          <p:cNvSpPr>
            <a:spLocks noGrp="1"/>
          </p:cNvSpPr>
          <p:nvPr>
            <p:ph idx="1"/>
          </p:nvPr>
        </p:nvSpPr>
        <p:spPr/>
        <p:txBody>
          <a:bodyPr>
            <a:normAutofit fontScale="85000" lnSpcReduction="10000"/>
          </a:bodyPr>
          <a:lstStyle/>
          <a:p>
            <a:pPr>
              <a:lnSpc>
                <a:spcPct val="170000"/>
              </a:lnSpc>
            </a:pPr>
            <a:r>
              <a:rPr lang="en-US" altLang="zh-CN" smtClean="0"/>
              <a:t>There are scores of examples of how databases can be used on the Web. </a:t>
            </a:r>
          </a:p>
          <a:p>
            <a:pPr>
              <a:lnSpc>
                <a:spcPct val="170000"/>
              </a:lnSpc>
            </a:pPr>
            <a:r>
              <a:rPr lang="en-US" altLang="zh-CN" smtClean="0"/>
              <a:t>Databases facilitate information retrieval and processing, as well as allow more interactive, dynamic content.</a:t>
            </a:r>
            <a:endParaRPr lang="en-US" altLang="zh-CN" baseline="30000" smtClean="0"/>
          </a:p>
          <a:p>
            <a:pPr>
              <a:lnSpc>
                <a:spcPct val="170000"/>
              </a:lnSpc>
            </a:pPr>
            <a:r>
              <a:rPr lang="en-US" altLang="zh-CN" smtClean="0"/>
              <a:t>Following these sections is a discussion and example of how a Web database might work and a brief look at other Web-database-related issues.</a:t>
            </a:r>
            <a:endParaRPr lang="zh-CN" altLang="zh-CN" smtClean="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71612"/>
            <a:ext cx="8229600" cy="5002924"/>
          </a:xfrm>
        </p:spPr>
        <p:txBody>
          <a:bodyPr>
            <a:normAutofit/>
          </a:bodyPr>
          <a:lstStyle/>
          <a:p>
            <a:pPr>
              <a:lnSpc>
                <a:spcPct val="150000"/>
              </a:lnSpc>
            </a:pPr>
            <a:r>
              <a:rPr lang="en-US" altLang="zh-CN" b="1" smtClean="0"/>
              <a:t>(1) Information Retrieval</a:t>
            </a:r>
            <a:endParaRPr lang="zh-CN" altLang="zh-CN" b="1" smtClean="0"/>
          </a:p>
          <a:p>
            <a:pPr>
              <a:lnSpc>
                <a:spcPct val="150000"/>
              </a:lnSpc>
            </a:pPr>
            <a:r>
              <a:rPr lang="en-US" altLang="zh-CN" smtClean="0"/>
              <a:t>        By their very nature, databases lend themselves to information retrieval on the Web, which is, in essence, a huge storehouse of data waiting to be retrieved. </a:t>
            </a:r>
          </a:p>
          <a:p>
            <a:pPr>
              <a:lnSpc>
                <a:spcPct val="150000"/>
              </a:lnSpc>
            </a:pPr>
            <a:r>
              <a:rPr lang="en-US" altLang="zh-CN" smtClean="0"/>
              <a:t>Data is stored in the database, and Web site visitors can request and view it (see Figure 7-4).</a:t>
            </a:r>
            <a:endParaRPr lang="zh-CN" altLang="zh-C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45"/>
          <p:cNvPicPr>
            <a:picLocks noChangeAspect="1" noChangeArrowheads="1"/>
          </p:cNvPicPr>
          <p:nvPr/>
        </p:nvPicPr>
        <p:blipFill>
          <a:blip r:embed="rId2" cstate="print">
            <a:grayscl/>
          </a:blip>
          <a:srcRect/>
          <a:stretch>
            <a:fillRect/>
          </a:stretch>
        </p:blipFill>
        <p:spPr bwMode="auto">
          <a:xfrm>
            <a:off x="1071538" y="71414"/>
            <a:ext cx="7407830" cy="5704730"/>
          </a:xfrm>
          <a:prstGeom prst="rect">
            <a:avLst/>
          </a:prstGeom>
          <a:noFill/>
          <a:ln w="9525">
            <a:noFill/>
            <a:miter lim="800000"/>
            <a:headEnd/>
            <a:tailEnd/>
          </a:ln>
        </p:spPr>
      </p:pic>
      <p:sp>
        <p:nvSpPr>
          <p:cNvPr id="3" name="TextBox 2"/>
          <p:cNvSpPr txBox="1"/>
          <p:nvPr/>
        </p:nvSpPr>
        <p:spPr>
          <a:xfrm>
            <a:off x="1500166" y="6072206"/>
            <a:ext cx="5269391" cy="369332"/>
          </a:xfrm>
          <a:prstGeom prst="rect">
            <a:avLst/>
          </a:prstGeom>
          <a:noFill/>
        </p:spPr>
        <p:txBody>
          <a:bodyPr wrap="none" rtlCol="0">
            <a:spAutoFit/>
          </a:bodyPr>
          <a:lstStyle/>
          <a:p>
            <a:r>
              <a:rPr lang="en-US" altLang="zh-CN" smtClean="0"/>
              <a:t>Figure 7-4  Information retrieval and e-commerce</a:t>
            </a:r>
            <a:endParaRPr lang="zh-CN"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1133" t="12500" r="6836" b="4166"/>
          <a:stretch>
            <a:fillRect/>
          </a:stretch>
        </p:blipFill>
        <p:spPr bwMode="auto">
          <a:xfrm>
            <a:off x="0" y="714356"/>
            <a:ext cx="9126205" cy="5214974"/>
          </a:xfrm>
          <a:prstGeom prst="rect">
            <a:avLst/>
          </a:prstGeom>
          <a:noFill/>
          <a:ln w="9525">
            <a:noFill/>
            <a:miter lim="800000"/>
            <a:headEnd/>
            <a:tailEnd/>
          </a:ln>
          <a:effectLst/>
        </p:spPr>
      </p:pic>
      <p:sp>
        <p:nvSpPr>
          <p:cNvPr id="3" name="TextBox 2"/>
          <p:cNvSpPr txBox="1"/>
          <p:nvPr/>
        </p:nvSpPr>
        <p:spPr>
          <a:xfrm>
            <a:off x="6215074" y="6143644"/>
            <a:ext cx="2026517"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11133" r="1562" b="6250"/>
          <a:stretch>
            <a:fillRect/>
          </a:stretch>
        </p:blipFill>
        <p:spPr bwMode="auto">
          <a:xfrm>
            <a:off x="37240" y="357166"/>
            <a:ext cx="9106792" cy="5500726"/>
          </a:xfrm>
          <a:prstGeom prst="rect">
            <a:avLst/>
          </a:prstGeom>
          <a:noFill/>
          <a:ln w="9525">
            <a:noFill/>
            <a:miter lim="800000"/>
            <a:headEnd/>
            <a:tailEnd/>
          </a:ln>
          <a:effectLst/>
        </p:spPr>
      </p:pic>
      <p:sp>
        <p:nvSpPr>
          <p:cNvPr id="3" name="TextBox 2"/>
          <p:cNvSpPr txBox="1"/>
          <p:nvPr/>
        </p:nvSpPr>
        <p:spPr>
          <a:xfrm>
            <a:off x="4500562" y="6286520"/>
            <a:ext cx="2026517"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71612"/>
            <a:ext cx="8229600" cy="5002924"/>
          </a:xfrm>
        </p:spPr>
        <p:txBody>
          <a:bodyPr>
            <a:normAutofit fontScale="92500" lnSpcReduction="20000"/>
          </a:bodyPr>
          <a:lstStyle/>
          <a:p>
            <a:pPr>
              <a:lnSpc>
                <a:spcPct val="170000"/>
              </a:lnSpc>
            </a:pPr>
            <a:r>
              <a:rPr lang="zh-CN" altLang="zh-CN" b="1" smtClean="0"/>
              <a:t>（</a:t>
            </a:r>
            <a:r>
              <a:rPr lang="en-US" altLang="zh-CN" b="1" smtClean="0"/>
              <a:t>2</a:t>
            </a:r>
            <a:r>
              <a:rPr lang="zh-CN" altLang="zh-CN" b="1" smtClean="0"/>
              <a:t>）</a:t>
            </a:r>
            <a:r>
              <a:rPr lang="en-US" altLang="zh-CN" b="1" smtClean="0"/>
              <a:t>E-Commerce and E-Business</a:t>
            </a:r>
            <a:endParaRPr lang="zh-CN" altLang="zh-CN" b="1" smtClean="0"/>
          </a:p>
          <a:p>
            <a:pPr>
              <a:lnSpc>
                <a:spcPct val="170000"/>
              </a:lnSpc>
            </a:pPr>
            <a:r>
              <a:rPr lang="en-US" altLang="zh-CN" smtClean="0"/>
              <a:t>        Another widely used database application on the Web is to support and facilitate e-commerce. </a:t>
            </a:r>
          </a:p>
          <a:p>
            <a:pPr>
              <a:lnSpc>
                <a:spcPct val="170000"/>
              </a:lnSpc>
            </a:pPr>
            <a:r>
              <a:rPr lang="en-US" altLang="zh-CN" smtClean="0"/>
              <a:t>Catalog information, pricing, customer information, shopping cart contents, and more can be stored in a database to be retrieved on demand using an appropriate script or program to link the database with the Web site. (refer again to Figure7-4).</a:t>
            </a:r>
            <a:endParaRPr lang="zh-CN" altLang="zh-CN" smtClean="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714356"/>
            <a:ext cx="8258204" cy="5305444"/>
          </a:xfrm>
        </p:spPr>
        <p:txBody>
          <a:bodyPr>
            <a:normAutofit/>
          </a:bodyPr>
          <a:lstStyle/>
          <a:p>
            <a:r>
              <a:rPr lang="en-US" altLang="zh-CN" sz="2800" smtClean="0"/>
              <a:t>       </a:t>
            </a:r>
            <a:r>
              <a:rPr lang="en-US" altLang="zh-CN" smtClean="0"/>
              <a:t>table view                       	</a:t>
            </a:r>
            <a:r>
              <a:rPr lang="zh-CN" altLang="zh-CN" smtClean="0"/>
              <a:t>表格视图</a:t>
            </a:r>
          </a:p>
          <a:p>
            <a:r>
              <a:rPr lang="en-US" altLang="zh-CN" smtClean="0"/>
              <a:t>	data sheet                        	</a:t>
            </a:r>
            <a:r>
              <a:rPr lang="zh-CN" altLang="zh-CN" smtClean="0"/>
              <a:t>数据单，数据表</a:t>
            </a:r>
          </a:p>
          <a:p>
            <a:r>
              <a:rPr lang="en-US" altLang="zh-CN" smtClean="0"/>
              <a:t>       form                               	</a:t>
            </a:r>
            <a:r>
              <a:rPr lang="zh-CN" altLang="zh-CN" smtClean="0"/>
              <a:t>表格，表单</a:t>
            </a:r>
          </a:p>
          <a:p>
            <a:r>
              <a:rPr lang="en-US" altLang="zh-CN" smtClean="0"/>
              <a:t>	query                              	</a:t>
            </a:r>
            <a:r>
              <a:rPr lang="zh-CN" altLang="zh-CN" smtClean="0"/>
              <a:t>查询</a:t>
            </a:r>
          </a:p>
          <a:p>
            <a:r>
              <a:rPr lang="en-US" altLang="zh-CN" smtClean="0"/>
              <a:t>	directional key              	</a:t>
            </a:r>
            <a:r>
              <a:rPr lang="zh-CN" altLang="zh-CN" smtClean="0"/>
              <a:t>定向键</a:t>
            </a:r>
          </a:p>
          <a:p>
            <a:r>
              <a:rPr lang="en-US" altLang="zh-CN" smtClean="0"/>
              <a:t>       blank record                  	</a:t>
            </a:r>
            <a:r>
              <a:rPr lang="zh-CN" altLang="zh-CN" smtClean="0"/>
              <a:t>空记录</a:t>
            </a:r>
          </a:p>
          <a:p>
            <a:r>
              <a:rPr lang="en-US" altLang="zh-CN" smtClean="0"/>
              <a:t>	menu bar                        	</a:t>
            </a:r>
            <a:r>
              <a:rPr lang="zh-CN" altLang="zh-CN" smtClean="0"/>
              <a:t>菜单栏</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14422"/>
            <a:ext cx="8229600" cy="4572032"/>
          </a:xfrm>
        </p:spPr>
        <p:txBody>
          <a:bodyPr>
            <a:normAutofit fontScale="70000" lnSpcReduction="20000"/>
          </a:bodyPr>
          <a:lstStyle/>
          <a:p>
            <a:pPr>
              <a:lnSpc>
                <a:spcPct val="170000"/>
              </a:lnSpc>
            </a:pPr>
            <a:r>
              <a:rPr lang="zh-CN" altLang="zh-CN" b="1" smtClean="0"/>
              <a:t>（</a:t>
            </a:r>
            <a:r>
              <a:rPr lang="en-US" altLang="zh-CN" b="1" smtClean="0"/>
              <a:t>3</a:t>
            </a:r>
            <a:r>
              <a:rPr lang="zh-CN" altLang="zh-CN" b="1" smtClean="0"/>
              <a:t>）</a:t>
            </a:r>
            <a:r>
              <a:rPr lang="en-US" altLang="zh-CN" b="1" smtClean="0"/>
              <a:t>Dynamic Web Pages</a:t>
            </a:r>
            <a:endParaRPr lang="zh-CN" altLang="zh-CN" b="1" smtClean="0"/>
          </a:p>
          <a:p>
            <a:pPr>
              <a:lnSpc>
                <a:spcPct val="170000"/>
              </a:lnSpc>
            </a:pPr>
            <a:r>
              <a:rPr lang="en-US" altLang="zh-CN" smtClean="0"/>
              <a:t>        Static Web pages display the same information for everyone, every time the page is displayed, until the Web page file is modified. </a:t>
            </a:r>
          </a:p>
          <a:p>
            <a:pPr>
              <a:lnSpc>
                <a:spcPct val="170000"/>
              </a:lnSpc>
            </a:pPr>
            <a:r>
              <a:rPr lang="en-US" altLang="zh-CN" smtClean="0"/>
              <a:t>In contrast, the appearance and content of dynamic Web pages change based on a user’s input. </a:t>
            </a:r>
          </a:p>
          <a:p>
            <a:pPr>
              <a:lnSpc>
                <a:spcPct val="170000"/>
              </a:lnSpc>
            </a:pPr>
            <a:r>
              <a:rPr lang="en-US" altLang="zh-CN" smtClean="0"/>
              <a:t>This input can be based on selections specified on a form located on the page or controlled by some other aspect, such as a Java applet, ActiveX control, or the activities that the user has already performed on the site, such as clicking a displayed ad or a product’s hyperlink.</a:t>
            </a:r>
            <a:endParaRPr lang="zh-CN" altLang="zh-C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714356"/>
            <a:ext cx="8229600" cy="500050"/>
          </a:xfrm>
        </p:spPr>
        <p:txBody>
          <a:bodyPr>
            <a:normAutofit fontScale="90000"/>
          </a:bodyPr>
          <a:lstStyle/>
          <a:p>
            <a:r>
              <a:rPr lang="en-US" altLang="zh-CN" b="1" smtClean="0"/>
              <a:t>2. How Web Databases Work</a:t>
            </a:r>
            <a:endParaRPr lang="zh-CN" altLang="en-US"/>
          </a:p>
        </p:txBody>
      </p:sp>
      <p:sp>
        <p:nvSpPr>
          <p:cNvPr id="3" name="内容占位符 2"/>
          <p:cNvSpPr>
            <a:spLocks noGrp="1"/>
          </p:cNvSpPr>
          <p:nvPr>
            <p:ph idx="1"/>
          </p:nvPr>
        </p:nvSpPr>
        <p:spPr>
          <a:xfrm>
            <a:off x="428596" y="1785926"/>
            <a:ext cx="8229600" cy="4325112"/>
          </a:xfrm>
        </p:spPr>
        <p:txBody>
          <a:bodyPr>
            <a:normAutofit fontScale="70000" lnSpcReduction="20000"/>
          </a:bodyPr>
          <a:lstStyle/>
          <a:p>
            <a:pPr>
              <a:lnSpc>
                <a:spcPct val="160000"/>
              </a:lnSpc>
            </a:pPr>
            <a:r>
              <a:rPr lang="en-US" altLang="zh-CN" b="1" smtClean="0"/>
              <a:t> (1) An Example about Database and the Web Work Together</a:t>
            </a:r>
            <a:endParaRPr lang="zh-CN" altLang="zh-CN" b="1" smtClean="0"/>
          </a:p>
          <a:p>
            <a:pPr>
              <a:lnSpc>
                <a:spcPct val="160000"/>
              </a:lnSpc>
            </a:pPr>
            <a:r>
              <a:rPr lang="en-US" altLang="zh-CN" smtClean="0"/>
              <a:t>        To further illustrate more about how databases and the Web can work together, let’s look at an example.</a:t>
            </a:r>
            <a:endParaRPr lang="zh-CN" altLang="zh-CN" smtClean="0"/>
          </a:p>
          <a:p>
            <a:pPr>
              <a:lnSpc>
                <a:spcPct val="160000"/>
              </a:lnSpc>
            </a:pPr>
            <a:r>
              <a:rPr lang="en-US" altLang="zh-CN" smtClean="0"/>
              <a:t>        The request to retrieve information from or store data into a Web database is usually initiated by the user. </a:t>
            </a:r>
          </a:p>
          <a:p>
            <a:pPr>
              <a:lnSpc>
                <a:spcPct val="160000"/>
              </a:lnSpc>
            </a:pPr>
            <a:r>
              <a:rPr lang="en-US" altLang="zh-CN" smtClean="0"/>
              <a:t>Filling out a Web page form, selecting an option from a menu displayed on a Web page, or clicking an onscreen are common ways database requests are made. </a:t>
            </a:r>
            <a:endParaRPr lang="zh-CN" altLang="zh-CN" smtClean="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71612"/>
            <a:ext cx="8229600" cy="5002924"/>
          </a:xfrm>
        </p:spPr>
        <p:txBody>
          <a:bodyPr>
            <a:normAutofit fontScale="77500" lnSpcReduction="20000"/>
          </a:bodyPr>
          <a:lstStyle/>
          <a:p>
            <a:pPr>
              <a:lnSpc>
                <a:spcPct val="170000"/>
              </a:lnSpc>
            </a:pPr>
            <a:r>
              <a:rPr lang="en-US" altLang="zh-CN" smtClean="0"/>
              <a:t>The request is received by the Web server, which then converts the request into a database query and passes it on to the database server with the help of intermediary software called middleware. </a:t>
            </a:r>
          </a:p>
          <a:p>
            <a:pPr>
              <a:lnSpc>
                <a:spcPct val="170000"/>
              </a:lnSpc>
            </a:pPr>
            <a:r>
              <a:rPr lang="en-US" altLang="zh-CN" smtClean="0"/>
              <a:t>The database server retrieves the appropriate information and returns it to the Web server (again, via middleware) where it is displayed on the user’s screen as a Web page. </a:t>
            </a:r>
          </a:p>
          <a:p>
            <a:pPr>
              <a:lnSpc>
                <a:spcPct val="170000"/>
              </a:lnSpc>
            </a:pPr>
            <a:r>
              <a:rPr lang="en-US" altLang="zh-CN" smtClean="0"/>
              <a:t>These steps are illustrated in Figure 7-5.</a:t>
            </a:r>
            <a:endParaRPr lang="zh-CN" altLang="zh-CN" smtClean="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46"/>
          <p:cNvPicPr>
            <a:picLocks noChangeAspect="1" noChangeArrowheads="1"/>
          </p:cNvPicPr>
          <p:nvPr/>
        </p:nvPicPr>
        <p:blipFill>
          <a:blip r:embed="rId2" cstate="print">
            <a:grayscl/>
          </a:blip>
          <a:srcRect/>
          <a:stretch>
            <a:fillRect/>
          </a:stretch>
        </p:blipFill>
        <p:spPr bwMode="auto">
          <a:xfrm>
            <a:off x="500034" y="49239"/>
            <a:ext cx="7859228" cy="6308719"/>
          </a:xfrm>
          <a:prstGeom prst="rect">
            <a:avLst/>
          </a:prstGeom>
          <a:noFill/>
          <a:ln w="9525">
            <a:noFill/>
            <a:miter lim="800000"/>
            <a:headEnd/>
            <a:tailEnd/>
          </a:ln>
        </p:spPr>
      </p:pic>
      <p:sp>
        <p:nvSpPr>
          <p:cNvPr id="3" name="TextBox 2"/>
          <p:cNvSpPr txBox="1"/>
          <p:nvPr/>
        </p:nvSpPr>
        <p:spPr>
          <a:xfrm>
            <a:off x="2714612" y="6286520"/>
            <a:ext cx="3986989" cy="369332"/>
          </a:xfrm>
          <a:prstGeom prst="rect">
            <a:avLst/>
          </a:prstGeom>
          <a:noFill/>
        </p:spPr>
        <p:txBody>
          <a:bodyPr wrap="none" rtlCol="0">
            <a:spAutoFit/>
          </a:bodyPr>
          <a:lstStyle/>
          <a:p>
            <a:r>
              <a:rPr lang="en-US" altLang="zh-CN" smtClean="0"/>
              <a:t>Figure 7-5  A Web database in action.</a:t>
            </a:r>
            <a:endParaRPr lang="zh-CN"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srcRect l="11133" t="12500" r="30859" b="61458"/>
          <a:stretch>
            <a:fillRect/>
          </a:stretch>
        </p:blipFill>
        <p:spPr bwMode="auto">
          <a:xfrm>
            <a:off x="214282" y="142852"/>
            <a:ext cx="7072362" cy="1785950"/>
          </a:xfrm>
          <a:prstGeom prst="rect">
            <a:avLst/>
          </a:prstGeom>
          <a:noFill/>
          <a:ln w="9525">
            <a:noFill/>
            <a:miter lim="800000"/>
            <a:headEnd/>
            <a:tailEnd/>
          </a:ln>
          <a:effectLst/>
        </p:spPr>
      </p:pic>
      <p:pic>
        <p:nvPicPr>
          <p:cNvPr id="59395" name="Picture 3"/>
          <p:cNvPicPr>
            <a:picLocks noChangeAspect="1" noChangeArrowheads="1"/>
          </p:cNvPicPr>
          <p:nvPr/>
        </p:nvPicPr>
        <p:blipFill>
          <a:blip r:embed="rId3"/>
          <a:srcRect l="11328" t="13541" r="33594" b="16666"/>
          <a:stretch>
            <a:fillRect/>
          </a:stretch>
        </p:blipFill>
        <p:spPr bwMode="auto">
          <a:xfrm>
            <a:off x="2143108" y="1928802"/>
            <a:ext cx="6715172" cy="4786346"/>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97844"/>
            <a:ext cx="8229600" cy="5002924"/>
          </a:xfrm>
        </p:spPr>
        <p:txBody>
          <a:bodyPr>
            <a:normAutofit fontScale="77500" lnSpcReduction="20000"/>
          </a:bodyPr>
          <a:lstStyle/>
          <a:p>
            <a:pPr>
              <a:lnSpc>
                <a:spcPct val="150000"/>
              </a:lnSpc>
            </a:pPr>
            <a:r>
              <a:rPr lang="en-US" altLang="zh-CN" b="1" smtClean="0"/>
              <a:t>(2) Middleware</a:t>
            </a:r>
            <a:endParaRPr lang="zh-CN" altLang="zh-CN" b="1" smtClean="0"/>
          </a:p>
          <a:p>
            <a:pPr>
              <a:lnSpc>
                <a:spcPct val="150000"/>
              </a:lnSpc>
            </a:pPr>
            <a:r>
              <a:rPr lang="en-US" altLang="zh-CN" smtClean="0"/>
              <a:t>        Software that connects two otherwise separate applications—such as a Web server and a database management system, as in Figure7-5—is referred to as middleware. </a:t>
            </a:r>
          </a:p>
          <a:p>
            <a:pPr>
              <a:lnSpc>
                <a:spcPct val="150000"/>
              </a:lnSpc>
            </a:pPr>
            <a:r>
              <a:rPr lang="en-US" altLang="zh-CN" smtClean="0"/>
              <a:t>The most common types of middleware used to interface between a database and a Web page are CGI (Common Gateway Interface) and API ( Application Programming Interface</a:t>
            </a:r>
            <a:r>
              <a:rPr lang="en-US" altLang="zh-CN" smtClean="0"/>
              <a:t>) scripts</a:t>
            </a:r>
            <a:r>
              <a:rPr lang="en-US" altLang="zh-CN" i="1" smtClean="0"/>
              <a:t>.</a:t>
            </a:r>
            <a:r>
              <a:rPr lang="en-US" altLang="zh-CN" smtClean="0"/>
              <a:t> </a:t>
            </a:r>
          </a:p>
          <a:p>
            <a:pPr>
              <a:lnSpc>
                <a:spcPct val="150000"/>
              </a:lnSpc>
            </a:pPr>
            <a:r>
              <a:rPr lang="en-US" altLang="zh-CN" smtClean="0"/>
              <a:t>A newer scripting language becoming increasingly more popular is</a:t>
            </a:r>
            <a:r>
              <a:rPr lang="en-US" altLang="zh-CN" i="1" smtClean="0"/>
              <a:t> </a:t>
            </a:r>
            <a:r>
              <a:rPr lang="en-US" altLang="zh-CN" smtClean="0"/>
              <a:t>PHP and ASP.</a:t>
            </a:r>
            <a:endParaRPr lang="zh-CN" altLang="zh-C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0418" name="Picture 2" descr="https://www.askmac.cn/wp-content/uploads/2016/05/GI_CLUSTERWARE33.png"/>
          <p:cNvPicPr>
            <a:picLocks noChangeAspect="1" noChangeArrowheads="1"/>
          </p:cNvPicPr>
          <p:nvPr/>
        </p:nvPicPr>
        <p:blipFill>
          <a:blip r:embed="rId2"/>
          <a:srcRect/>
          <a:stretch>
            <a:fillRect/>
          </a:stretch>
        </p:blipFill>
        <p:spPr bwMode="auto">
          <a:xfrm>
            <a:off x="1285852" y="1571612"/>
            <a:ext cx="6248400" cy="3429001"/>
          </a:xfrm>
          <a:prstGeom prst="rect">
            <a:avLst/>
          </a:prstGeom>
          <a:noFill/>
        </p:spPr>
      </p:pic>
      <p:sp>
        <p:nvSpPr>
          <p:cNvPr id="3" name="TextBox 2"/>
          <p:cNvSpPr txBox="1"/>
          <p:nvPr/>
        </p:nvSpPr>
        <p:spPr>
          <a:xfrm>
            <a:off x="5715008" y="5786454"/>
            <a:ext cx="2026517"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6" name="AutoShape 2" descr="https://img-blog.csdnimg.cn/20210322215438139.png"/>
          <p:cNvSpPr>
            <a:spLocks noChangeAspect="1" noChangeArrowheads="1"/>
          </p:cNvSpPr>
          <p:nvPr/>
        </p:nvSpPr>
        <p:spPr bwMode="auto">
          <a:xfrm>
            <a:off x="155575" y="-1081088"/>
            <a:ext cx="2609850" cy="2257426"/>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https://img-blog.csdnimg.cn/20210322215438139.png"/>
          <p:cNvPicPr>
            <a:picLocks noChangeAspect="1" noChangeArrowheads="1"/>
          </p:cNvPicPr>
          <p:nvPr/>
        </p:nvPicPr>
        <p:blipFill>
          <a:blip r:embed="rId2"/>
          <a:srcRect/>
          <a:stretch>
            <a:fillRect/>
          </a:stretch>
        </p:blipFill>
        <p:spPr bwMode="auto">
          <a:xfrm>
            <a:off x="2143108" y="1571612"/>
            <a:ext cx="2609850" cy="2257426"/>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42" name="Picture 2" descr="https://wakeupandcode.com/wp-content/uploads/2020/03/js-middleware-1024x427.png"/>
          <p:cNvPicPr>
            <a:picLocks noChangeAspect="1" noChangeArrowheads="1"/>
          </p:cNvPicPr>
          <p:nvPr/>
        </p:nvPicPr>
        <p:blipFill>
          <a:blip r:embed="rId2"/>
          <a:srcRect/>
          <a:stretch>
            <a:fillRect/>
          </a:stretch>
        </p:blipFill>
        <p:spPr bwMode="auto">
          <a:xfrm>
            <a:off x="785786" y="1928802"/>
            <a:ext cx="7515225" cy="3133726"/>
          </a:xfrm>
          <a:prstGeom prst="rect">
            <a:avLst/>
          </a:prstGeom>
          <a:noFill/>
        </p:spPr>
      </p:pic>
      <p:sp>
        <p:nvSpPr>
          <p:cNvPr id="3" name="TextBox 2"/>
          <p:cNvSpPr txBox="1"/>
          <p:nvPr/>
        </p:nvSpPr>
        <p:spPr>
          <a:xfrm>
            <a:off x="5857884" y="5500702"/>
            <a:ext cx="2026517" cy="369332"/>
          </a:xfrm>
          <a:prstGeom prst="rect">
            <a:avLst/>
          </a:prstGeom>
          <a:noFill/>
        </p:spPr>
        <p:txBody>
          <a:bodyPr wrap="none" rtlCol="0">
            <a:spAutoFit/>
          </a:bodyPr>
          <a:lstStyle/>
          <a:p>
            <a:r>
              <a:rPr lang="en-US" altLang="zh-CN" smtClean="0"/>
              <a:t>From the Internet</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6116" y="3357562"/>
            <a:ext cx="2109873" cy="369332"/>
          </a:xfrm>
          <a:prstGeom prst="rect">
            <a:avLst/>
          </a:prstGeom>
          <a:noFill/>
        </p:spPr>
        <p:txBody>
          <a:bodyPr wrap="none" rtlCol="0">
            <a:spAutoFit/>
          </a:bodyPr>
          <a:lstStyle/>
          <a:p>
            <a:r>
              <a:rPr lang="en-US" altLang="zh-CN" smtClean="0"/>
              <a:t>The End of this Section</a:t>
            </a: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1285860"/>
            <a:ext cx="7901014" cy="4857784"/>
          </a:xfrm>
        </p:spPr>
        <p:txBody>
          <a:bodyPr>
            <a:noAutofit/>
          </a:bodyPr>
          <a:lstStyle/>
          <a:p>
            <a:pPr>
              <a:lnSpc>
                <a:spcPct val="150000"/>
              </a:lnSpc>
            </a:pPr>
            <a:r>
              <a:rPr lang="en-US" altLang="zh-CN" sz="2400" smtClean="0"/>
              <a:t>People often need to retrieve large amounts of data rapidly. </a:t>
            </a:r>
          </a:p>
          <a:p>
            <a:pPr>
              <a:lnSpc>
                <a:spcPct val="150000"/>
              </a:lnSpc>
            </a:pPr>
            <a:r>
              <a:rPr lang="en-US" altLang="zh-CN" sz="2400" smtClean="0"/>
              <a:t>An airline agent on the phone to a client may need to search quickly to find the lowest-cost flight from Atlanta to Toronto. </a:t>
            </a:r>
          </a:p>
          <a:p>
            <a:pPr>
              <a:lnSpc>
                <a:spcPct val="150000"/>
              </a:lnSpc>
            </a:pPr>
            <a:r>
              <a:rPr lang="en-US" altLang="zh-CN" sz="2400" smtClean="0"/>
              <a:t>The registrar of a university may have to scan student records swiftly to find all students who will graduate in June with a grade-point average of 3.5 or higher.</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5786" y="1500174"/>
            <a:ext cx="7901014" cy="5072098"/>
          </a:xfrm>
        </p:spPr>
        <p:txBody>
          <a:bodyPr>
            <a:noAutofit/>
          </a:bodyPr>
          <a:lstStyle/>
          <a:p>
            <a:pPr>
              <a:lnSpc>
                <a:spcPct val="150000"/>
              </a:lnSpc>
            </a:pPr>
            <a:r>
              <a:rPr lang="en-US" altLang="zh-CN" sz="2400" smtClean="0"/>
              <a:t>A clerk in a video store may need to determine if a particular movie is available for rental. </a:t>
            </a:r>
          </a:p>
          <a:p>
            <a:pPr>
              <a:lnSpc>
                <a:spcPct val="150000"/>
              </a:lnSpc>
            </a:pPr>
            <a:r>
              <a:rPr lang="en-US" altLang="zh-CN" sz="2400" smtClean="0"/>
              <a:t>The type of software used for such tasks is a database management system. </a:t>
            </a:r>
          </a:p>
          <a:p>
            <a:pPr>
              <a:lnSpc>
                <a:spcPct val="150000"/>
              </a:lnSpc>
            </a:pPr>
            <a:r>
              <a:rPr lang="en-US" altLang="zh-CN" sz="2400" smtClean="0"/>
              <a:t>Computerized database management systems are rapidly replacing the paper-based filing systems that people have had to wade through in the past to find the information their jobs require.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5786" y="1928802"/>
            <a:ext cx="7901014" cy="4643470"/>
          </a:xfrm>
        </p:spPr>
        <p:txBody>
          <a:bodyPr>
            <a:noAutofit/>
          </a:bodyPr>
          <a:lstStyle/>
          <a:p>
            <a:pPr>
              <a:lnSpc>
                <a:spcPct val="150000"/>
              </a:lnSpc>
            </a:pPr>
            <a:r>
              <a:rPr lang="en-US" altLang="zh-CN" sz="2400" smtClean="0"/>
              <a:t>The basic features and concepts of PC-based relational database software are discussed next, using Microsoft Access as an example when needed.</a:t>
            </a:r>
            <a:endParaRPr lang="zh-CN" altLang="zh-CN" sz="240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642918"/>
            <a:ext cx="8229600" cy="1066800"/>
          </a:xfrm>
        </p:spPr>
        <p:txBody>
          <a:bodyPr>
            <a:normAutofit/>
          </a:bodyPr>
          <a:lstStyle/>
          <a:p>
            <a:r>
              <a:rPr lang="en-US" altLang="zh-CN" b="1" smtClean="0"/>
              <a:t>1. What Is a Database Program</a:t>
            </a:r>
            <a:endParaRPr lang="zh-CN" altLang="en-US"/>
          </a:p>
        </p:txBody>
      </p:sp>
      <p:sp>
        <p:nvSpPr>
          <p:cNvPr id="3" name="内容占位符 2"/>
          <p:cNvSpPr>
            <a:spLocks noGrp="1"/>
          </p:cNvSpPr>
          <p:nvPr>
            <p:ph idx="1"/>
          </p:nvPr>
        </p:nvSpPr>
        <p:spPr>
          <a:xfrm>
            <a:off x="500034" y="1714488"/>
            <a:ext cx="8229600" cy="4325112"/>
          </a:xfrm>
        </p:spPr>
        <p:txBody>
          <a:bodyPr>
            <a:normAutofit lnSpcReduction="10000"/>
          </a:bodyPr>
          <a:lstStyle/>
          <a:p>
            <a:pPr>
              <a:lnSpc>
                <a:spcPct val="150000"/>
              </a:lnSpc>
            </a:pPr>
            <a:r>
              <a:rPr lang="en-US" altLang="zh-CN" smtClean="0"/>
              <a:t>A database is a collection of data that is stored and organized in a manner enabling information to be retrieved as needed. </a:t>
            </a:r>
          </a:p>
          <a:p>
            <a:pPr>
              <a:lnSpc>
                <a:spcPct val="150000"/>
              </a:lnSpc>
            </a:pPr>
            <a:r>
              <a:rPr lang="en-US" altLang="zh-CN" smtClean="0"/>
              <a:t>A database management system (DBMS)—also sometimes called just database software—enables the creation of a database on a computer and provides easy access to data stored within it.</a:t>
            </a:r>
            <a:endParaRPr lang="zh-CN" altLang="zh-CN" smtClean="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5786" y="857232"/>
            <a:ext cx="7901014" cy="5357850"/>
          </a:xfrm>
        </p:spPr>
        <p:txBody>
          <a:bodyPr>
            <a:noAutofit/>
          </a:bodyPr>
          <a:lstStyle/>
          <a:p>
            <a:pPr>
              <a:lnSpc>
                <a:spcPct val="150000"/>
              </a:lnSpc>
            </a:pPr>
            <a:r>
              <a:rPr lang="en-US" altLang="zh-CN" sz="2400" smtClean="0"/>
              <a:t>Although not all databases are organized identically, most PC-based databases are organized into fields, records, and files. </a:t>
            </a:r>
          </a:p>
          <a:p>
            <a:pPr>
              <a:lnSpc>
                <a:spcPct val="150000"/>
              </a:lnSpc>
            </a:pPr>
            <a:r>
              <a:rPr lang="en-US" altLang="zh-CN" sz="2400" smtClean="0"/>
              <a:t>A field is a single type of data to be stored in a database, such as a person’s name or a person’s telephone number.</a:t>
            </a:r>
          </a:p>
          <a:p>
            <a:pPr>
              <a:lnSpc>
                <a:spcPct val="150000"/>
              </a:lnSpc>
            </a:pPr>
            <a:r>
              <a:rPr lang="en-US" altLang="zh-CN" sz="2400" smtClean="0"/>
              <a:t>A record is a collection of related fields—for example the ID number, name, address, and major of Phyllis Hoffman (see Figure 7-1). </a:t>
            </a:r>
            <a:endParaRPr lang="zh-CN" altLang="zh-CN" sz="2400"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都市">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都市">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都市">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996</TotalTime>
  <Words>1800</Words>
  <Application>Microsoft Office PowerPoint</Application>
  <PresentationFormat>全屏显示(4:3)</PresentationFormat>
  <Paragraphs>173</Paragraphs>
  <Slides>49</Slides>
  <Notes>4</Notes>
  <HiddenSlides>0</HiddenSlides>
  <MMClips>0</MMClips>
  <ScaleCrop>false</ScaleCrop>
  <HeadingPairs>
    <vt:vector size="4" baseType="variant">
      <vt:variant>
        <vt:lpstr>主题</vt:lpstr>
      </vt:variant>
      <vt:variant>
        <vt:i4>1</vt:i4>
      </vt:variant>
      <vt:variant>
        <vt:lpstr>幻灯片标题</vt:lpstr>
      </vt:variant>
      <vt:variant>
        <vt:i4>49</vt:i4>
      </vt:variant>
    </vt:vector>
  </HeadingPairs>
  <TitlesOfParts>
    <vt:vector size="50" baseType="lpstr">
      <vt:lpstr>都市</vt:lpstr>
      <vt:lpstr>专业外语</vt:lpstr>
      <vt:lpstr>PART 3  PROGRAMMING LANGUAGES AND DATABASES  CHAPTER 7  DATABASE   7.1  DATABASE CONCEPTS </vt:lpstr>
      <vt:lpstr>KEYWORDS</vt:lpstr>
      <vt:lpstr>幻灯片 4</vt:lpstr>
      <vt:lpstr>幻灯片 5</vt:lpstr>
      <vt:lpstr>幻灯片 6</vt:lpstr>
      <vt:lpstr>幻灯片 7</vt:lpstr>
      <vt:lpstr>1. What Is a Database Program</vt:lpstr>
      <vt:lpstr>幻灯片 9</vt:lpstr>
      <vt:lpstr>幻灯片 10</vt:lpstr>
      <vt:lpstr>幻灯片 11</vt:lpstr>
      <vt:lpstr> 2. Creating a Database</vt:lpstr>
      <vt:lpstr>幻灯片 13</vt:lpstr>
      <vt:lpstr>幻灯片 14</vt:lpstr>
      <vt:lpstr>幻灯片 15</vt:lpstr>
      <vt:lpstr>幻灯片 16</vt:lpstr>
      <vt:lpstr>幻灯片 17</vt:lpstr>
      <vt:lpstr>幻灯片 18</vt:lpstr>
      <vt:lpstr>幻灯片 19</vt:lpstr>
      <vt:lpstr>3. Modifying a Database</vt:lpstr>
      <vt:lpstr>幻灯片 21</vt:lpstr>
      <vt:lpstr>幻灯片 22</vt:lpstr>
      <vt:lpstr>幻灯片 23</vt:lpstr>
      <vt:lpstr>幻灯片 24</vt:lpstr>
      <vt:lpstr>幻灯片 25</vt:lpstr>
      <vt:lpstr>4. Queries and Reports</vt:lpstr>
      <vt:lpstr>幻灯片 27</vt:lpstr>
      <vt:lpstr>幻灯片 28</vt:lpstr>
      <vt:lpstr>幻灯片 29</vt:lpstr>
      <vt:lpstr>PART 3  PROGRAMMING LANGUAGES AND DATABASES  CHAPTER 7 DATABASE   7.2  THE WEB DATABASES </vt:lpstr>
      <vt:lpstr>KEYWORDS</vt:lpstr>
      <vt:lpstr>幻灯片 32</vt:lpstr>
      <vt:lpstr>幻灯片 33</vt:lpstr>
      <vt:lpstr>1. Examples of Web Databases in Use</vt:lpstr>
      <vt:lpstr>幻灯片 35</vt:lpstr>
      <vt:lpstr>幻灯片 36</vt:lpstr>
      <vt:lpstr>幻灯片 37</vt:lpstr>
      <vt:lpstr>幻灯片 38</vt:lpstr>
      <vt:lpstr>幻灯片 39</vt:lpstr>
      <vt:lpstr>幻灯片 40</vt:lpstr>
      <vt:lpstr>2. How Web Databases Work</vt:lpstr>
      <vt:lpstr>幻灯片 42</vt:lpstr>
      <vt:lpstr>幻灯片 43</vt:lpstr>
      <vt:lpstr>幻灯片 44</vt:lpstr>
      <vt:lpstr>幻灯片 45</vt:lpstr>
      <vt:lpstr>幻灯片 46</vt:lpstr>
      <vt:lpstr>幻灯片 47</vt:lpstr>
      <vt:lpstr>幻灯片 48</vt:lpstr>
      <vt:lpstr>幻灯片 49</vt:lpstr>
    </vt:vector>
  </TitlesOfParts>
  <Company>微软中国</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专业外语</dc:title>
  <dc:creator>Administrator</dc:creator>
  <cp:lastModifiedBy>Administrator</cp:lastModifiedBy>
  <cp:revision>221</cp:revision>
  <dcterms:created xsi:type="dcterms:W3CDTF">2023-01-17T01:06:14Z</dcterms:created>
  <dcterms:modified xsi:type="dcterms:W3CDTF">2023-04-17T06:52:09Z</dcterms:modified>
</cp:coreProperties>
</file>